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3" r:id="rId1"/>
  </p:sldMasterIdLst>
  <p:sldIdLst>
    <p:sldId id="26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8" r:id="rId11"/>
    <p:sldId id="268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2" r:id="rId26"/>
    <p:sldId id="283" r:id="rId27"/>
    <p:sldId id="284" r:id="rId28"/>
    <p:sldId id="285" r:id="rId29"/>
    <p:sldId id="287" r:id="rId30"/>
    <p:sldId id="288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jana Zlatkovic" initials="BZ" lastIdx="0" clrIdx="0">
    <p:extLst>
      <p:ext uri="{19B8F6BF-5375-455C-9EA6-DF929625EA0E}">
        <p15:presenceInfo xmlns:p15="http://schemas.microsoft.com/office/powerpoint/2012/main" userId="Bojana Zlatkovi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8" autoAdjust="0"/>
    <p:restoredTop sz="94660"/>
  </p:normalViewPr>
  <p:slideViewPr>
    <p:cSldViewPr snapToGrid="0">
      <p:cViewPr varScale="1">
        <p:scale>
          <a:sx n="88" d="100"/>
          <a:sy n="88" d="100"/>
        </p:scale>
        <p:origin x="40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3484-E3C8-42D7-AC18-1D5F138E7B84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254C-B472-43FB-8705-268FBB4DF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957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3484-E3C8-42D7-AC18-1D5F138E7B84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254C-B472-43FB-8705-268FBB4DF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109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3484-E3C8-42D7-AC18-1D5F138E7B84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254C-B472-43FB-8705-268FBB4DF2A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5090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3484-E3C8-42D7-AC18-1D5F138E7B84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254C-B472-43FB-8705-268FBB4DF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620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3484-E3C8-42D7-AC18-1D5F138E7B84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254C-B472-43FB-8705-268FBB4DF2A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69769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3484-E3C8-42D7-AC18-1D5F138E7B84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254C-B472-43FB-8705-268FBB4DF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163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3484-E3C8-42D7-AC18-1D5F138E7B84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254C-B472-43FB-8705-268FBB4DF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5224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3484-E3C8-42D7-AC18-1D5F138E7B84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254C-B472-43FB-8705-268FBB4DF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984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3484-E3C8-42D7-AC18-1D5F138E7B84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254C-B472-43FB-8705-268FBB4DF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966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3484-E3C8-42D7-AC18-1D5F138E7B84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254C-B472-43FB-8705-268FBB4DF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508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3484-E3C8-42D7-AC18-1D5F138E7B84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254C-B472-43FB-8705-268FBB4DF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551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3484-E3C8-42D7-AC18-1D5F138E7B84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254C-B472-43FB-8705-268FBB4DF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143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3484-E3C8-42D7-AC18-1D5F138E7B84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254C-B472-43FB-8705-268FBB4DF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109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3484-E3C8-42D7-AC18-1D5F138E7B84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254C-B472-43FB-8705-268FBB4DF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484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3484-E3C8-42D7-AC18-1D5F138E7B84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254C-B472-43FB-8705-268FBB4DF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364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3484-E3C8-42D7-AC18-1D5F138E7B84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254C-B472-43FB-8705-268FBB4DF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389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03484-E3C8-42D7-AC18-1D5F138E7B84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0A5254C-B472-43FB-8705-268FBB4DF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37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  <p:sldLayoutId id="2147483846" r:id="rId13"/>
    <p:sldLayoutId id="2147483847" r:id="rId14"/>
    <p:sldLayoutId id="2147483848" r:id="rId15"/>
    <p:sldLayoutId id="214748384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r-Cyrl-RS" sz="440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ТЕОРИЈА ОДЛУЧИВАЊА</a:t>
            </a:r>
            <a:endParaRPr lang="en-US" sz="44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227813"/>
            <a:ext cx="7766936" cy="1096899"/>
          </a:xfrm>
        </p:spPr>
        <p:txBody>
          <a:bodyPr>
            <a:noAutofit/>
          </a:bodyPr>
          <a:lstStyle/>
          <a:p>
            <a:pPr algn="ctr"/>
            <a:r>
              <a:rPr lang="sr-Cyrl-RS" sz="3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узорковањем</a:t>
            </a:r>
            <a:endParaRPr lang="en-US" sz="3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37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Стабло одлучивања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основу претходног стабла одлучивања може да се формира и матрица ефикасности (табела плаћања).</a:t>
            </a:r>
          </a:p>
          <a:p>
            <a:pPr algn="just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675269"/>
              </p:ext>
            </p:extLst>
          </p:nvPr>
        </p:nvGraphicFramePr>
        <p:xfrm>
          <a:off x="911668" y="3266221"/>
          <a:ext cx="812799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415024678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14577752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474313913"/>
                    </a:ext>
                  </a:extLst>
                </a:gridCol>
              </a:tblGrid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946584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C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41134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0.45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0.55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3994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77031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241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217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Стабло одлучивања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1.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Пројектовати заштиту неког објекта од пожара. Треба одлучити између три понуђена пројекта (акције) А,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B, C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За сваку акцију су дата по два сценарија (стања) са вероватноћама остваривања 0.4 и 0.6.  Добици су дати у милионима динара.</a:t>
            </a:r>
          </a:p>
          <a:p>
            <a:pPr algn="just"/>
            <a:endParaRPr lang="sr-Cyrl-R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основу формираног стабла одлучивања треба изабрати онај пројекат који ће донети највећу зараду.</a:t>
            </a:r>
          </a:p>
          <a:p>
            <a:pPr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основу критеријума очекиване новчане вредности изабраћемо најисплативији пројекат.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70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488170" y="933181"/>
            <a:ext cx="8534400" cy="5486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b="1">
              <a:solidFill>
                <a:schemeClr val="bg1"/>
              </a:solidFill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1358869" y="2876743"/>
            <a:ext cx="762000" cy="762000"/>
          </a:xfrm>
          <a:prstGeom prst="rect">
            <a:avLst/>
          </a:prstGeom>
          <a:solidFill>
            <a:srgbClr val="B40E3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 flipV="1">
            <a:off x="2128684" y="2014879"/>
            <a:ext cx="1066800" cy="914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2137287" y="3558584"/>
            <a:ext cx="914400" cy="838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2" name="Line 7"/>
          <p:cNvSpPr>
            <a:spLocks noChangeShapeType="1"/>
          </p:cNvSpPr>
          <p:nvPr/>
        </p:nvSpPr>
        <p:spPr bwMode="auto">
          <a:xfrm>
            <a:off x="3775587" y="4296697"/>
            <a:ext cx="40386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Line 8"/>
          <p:cNvSpPr>
            <a:spLocks noChangeShapeType="1"/>
          </p:cNvSpPr>
          <p:nvPr/>
        </p:nvSpPr>
        <p:spPr bwMode="auto">
          <a:xfrm>
            <a:off x="3699387" y="5287297"/>
            <a:ext cx="41148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Line 9"/>
          <p:cNvSpPr>
            <a:spLocks noChangeShapeType="1"/>
          </p:cNvSpPr>
          <p:nvPr/>
        </p:nvSpPr>
        <p:spPr bwMode="auto">
          <a:xfrm flipV="1">
            <a:off x="3242187" y="4296697"/>
            <a:ext cx="533400" cy="304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Line 10"/>
          <p:cNvSpPr>
            <a:spLocks noChangeShapeType="1"/>
          </p:cNvSpPr>
          <p:nvPr/>
        </p:nvSpPr>
        <p:spPr bwMode="auto">
          <a:xfrm>
            <a:off x="3242187" y="4601497"/>
            <a:ext cx="457200" cy="685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5224204" y="4003565"/>
            <a:ext cx="5693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0.4 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8103669" y="5099138"/>
            <a:ext cx="5693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170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5230337" y="4944397"/>
            <a:ext cx="50526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0.6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230" name="Oval 15"/>
          <p:cNvSpPr>
            <a:spLocks noChangeArrowheads="1"/>
          </p:cNvSpPr>
          <p:nvPr/>
        </p:nvSpPr>
        <p:spPr bwMode="auto">
          <a:xfrm>
            <a:off x="2991740" y="4304406"/>
            <a:ext cx="457200" cy="457200"/>
          </a:xfrm>
          <a:prstGeom prst="ellipse">
            <a:avLst/>
          </a:prstGeom>
          <a:solidFill>
            <a:srgbClr val="B40E3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31" name="Text Box 16"/>
          <p:cNvSpPr txBox="1">
            <a:spLocks noChangeArrowheads="1"/>
          </p:cNvSpPr>
          <p:nvPr/>
        </p:nvSpPr>
        <p:spPr bwMode="auto">
          <a:xfrm>
            <a:off x="4308987" y="6201698"/>
            <a:ext cx="15311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                     </a:t>
            </a:r>
          </a:p>
        </p:txBody>
      </p:sp>
      <p:sp>
        <p:nvSpPr>
          <p:cNvPr id="9235" name="Oval 23"/>
          <p:cNvSpPr>
            <a:spLocks noChangeArrowheads="1"/>
          </p:cNvSpPr>
          <p:nvPr/>
        </p:nvSpPr>
        <p:spPr bwMode="auto">
          <a:xfrm>
            <a:off x="3134291" y="1628450"/>
            <a:ext cx="457200" cy="457200"/>
          </a:xfrm>
          <a:prstGeom prst="ellipse">
            <a:avLst/>
          </a:prstGeom>
          <a:solidFill>
            <a:srgbClr val="B40E3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37" name="Text Box 25"/>
          <p:cNvSpPr txBox="1">
            <a:spLocks noChangeArrowheads="1"/>
          </p:cNvSpPr>
          <p:nvPr/>
        </p:nvSpPr>
        <p:spPr bwMode="auto">
          <a:xfrm>
            <a:off x="2326069" y="2151727"/>
            <a:ext cx="34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altLang="en-US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38" name="Text Box 26"/>
          <p:cNvSpPr txBox="1">
            <a:spLocks noChangeArrowheads="1"/>
          </p:cNvSpPr>
          <p:nvPr/>
        </p:nvSpPr>
        <p:spPr bwMode="auto">
          <a:xfrm>
            <a:off x="2580285" y="298447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8134648" y="4148027"/>
            <a:ext cx="5693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150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252" name="Text Box 60"/>
          <p:cNvSpPr txBox="1">
            <a:spLocks noChangeArrowheads="1"/>
          </p:cNvSpPr>
          <p:nvPr/>
        </p:nvSpPr>
        <p:spPr bwMode="auto">
          <a:xfrm>
            <a:off x="5591389" y="2522663"/>
            <a:ext cx="2487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0" name="Line 7"/>
          <p:cNvSpPr>
            <a:spLocks noChangeShapeType="1"/>
          </p:cNvSpPr>
          <p:nvPr/>
        </p:nvSpPr>
        <p:spPr bwMode="auto">
          <a:xfrm>
            <a:off x="4096799" y="1440431"/>
            <a:ext cx="40386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9"/>
          <p:cNvSpPr>
            <a:spLocks noChangeShapeType="1"/>
          </p:cNvSpPr>
          <p:nvPr/>
        </p:nvSpPr>
        <p:spPr bwMode="auto">
          <a:xfrm flipV="1">
            <a:off x="3563399" y="1440431"/>
            <a:ext cx="533400" cy="304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10"/>
          <p:cNvSpPr>
            <a:spLocks noChangeShapeType="1"/>
          </p:cNvSpPr>
          <p:nvPr/>
        </p:nvSpPr>
        <p:spPr bwMode="auto">
          <a:xfrm>
            <a:off x="3563399" y="1984754"/>
            <a:ext cx="457200" cy="685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8"/>
          <p:cNvSpPr>
            <a:spLocks noChangeShapeType="1"/>
          </p:cNvSpPr>
          <p:nvPr/>
        </p:nvSpPr>
        <p:spPr bwMode="auto">
          <a:xfrm>
            <a:off x="4029202" y="2670554"/>
            <a:ext cx="41148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260060" y="1163432"/>
            <a:ext cx="320601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0.4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8" name="Line 5"/>
          <p:cNvSpPr>
            <a:spLocks noChangeShapeType="1"/>
          </p:cNvSpPr>
          <p:nvPr/>
        </p:nvSpPr>
        <p:spPr bwMode="auto">
          <a:xfrm rot="-2580000">
            <a:off x="2291541" y="2924086"/>
            <a:ext cx="914400" cy="838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9"/>
          <p:cNvSpPr>
            <a:spLocks noChangeShapeType="1"/>
          </p:cNvSpPr>
          <p:nvPr/>
        </p:nvSpPr>
        <p:spPr bwMode="auto">
          <a:xfrm flipV="1">
            <a:off x="3368942" y="3037942"/>
            <a:ext cx="533400" cy="304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7"/>
          <p:cNvSpPr>
            <a:spLocks noChangeShapeType="1"/>
          </p:cNvSpPr>
          <p:nvPr/>
        </p:nvSpPr>
        <p:spPr bwMode="auto">
          <a:xfrm>
            <a:off x="3902342" y="3037942"/>
            <a:ext cx="40386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10"/>
          <p:cNvSpPr>
            <a:spLocks noChangeShapeType="1"/>
          </p:cNvSpPr>
          <p:nvPr/>
        </p:nvSpPr>
        <p:spPr bwMode="auto">
          <a:xfrm>
            <a:off x="3368942" y="3344543"/>
            <a:ext cx="430161" cy="663677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8"/>
          <p:cNvSpPr>
            <a:spLocks noChangeShapeType="1"/>
          </p:cNvSpPr>
          <p:nvPr/>
        </p:nvSpPr>
        <p:spPr bwMode="auto">
          <a:xfrm>
            <a:off x="3799103" y="3995046"/>
            <a:ext cx="41148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1587" y="3949182"/>
            <a:ext cx="451143" cy="49991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0961" y="1250135"/>
            <a:ext cx="701101" cy="53039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4002" y="2454072"/>
            <a:ext cx="701101" cy="53039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20960" y="2870210"/>
            <a:ext cx="701101" cy="52430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17686" y="3712485"/>
            <a:ext cx="701101" cy="53039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42428" y="2256735"/>
            <a:ext cx="640135" cy="53039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96430" y="3595447"/>
            <a:ext cx="640135" cy="5303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35468" y="2681047"/>
            <a:ext cx="695004" cy="530398"/>
          </a:xfrm>
          <a:prstGeom prst="rect">
            <a:avLst/>
          </a:prstGeom>
        </p:spPr>
      </p:pic>
      <p:sp>
        <p:nvSpPr>
          <p:cNvPr id="38" name="Oval 23"/>
          <p:cNvSpPr>
            <a:spLocks noChangeArrowheads="1"/>
          </p:cNvSpPr>
          <p:nvPr/>
        </p:nvSpPr>
        <p:spPr bwMode="auto">
          <a:xfrm>
            <a:off x="3161651" y="3041098"/>
            <a:ext cx="457200" cy="457200"/>
          </a:xfrm>
          <a:prstGeom prst="ellipse">
            <a:avLst/>
          </a:prstGeom>
          <a:solidFill>
            <a:srgbClr val="B40E3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754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Стабло одлучивања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ONV(A)=130*0,4+220*0,6=184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ONV(B)=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150*0,4+210*0,6=186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ONV(C)=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150*0,4+170*0,6=162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основу израчунатих вредности, изабраћемо акцију која даје највећу очекивану новчану вредност, а то је акција (пројекат)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62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узорковањем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 него што се донесе одлука, прикупљају се нови подаци и испитује се како они утичу на априори вероватноће (вероватноће које не зависе од претходног искуства) као кључне величине при избору оптималне одлуке.</a:t>
            </a:r>
          </a:p>
          <a:p>
            <a:pPr marL="0" indent="0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Нови подаци или информације могу бити прикупљени коришћењем одговарајућих научних процеса. При њиховом прикупљању не сме бити пристрасности, а грешка при мерењу мора бити минимална (у идеалном случају се претпоставља да таквих грешака и нема). </a:t>
            </a:r>
          </a:p>
          <a:p>
            <a:pPr marL="0" indent="0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Нови подаци се могу добити прављењем одговарајућег маркетиншког истраживања или узимајући случајни узорак.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559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узорковањем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r-Cyrl-RS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2.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Управа фирме за продају софтвера треба да донесе одлуку о томе да ли продати софтвер или не на основу стања на тржишту. Потражња софтвера се не може предвидети са сигурношћу па је зато фирма разматра као мало вероватну, (</a:t>
            </a:r>
            <a:r>
              <a:rPr lang="en-US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CS" baseline="-2500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највероватнију,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CS" baseline="-2500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 и веома вероватну,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CS" baseline="-2500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endParaRPr lang="sr-Cyrl-R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Нови подаци ће дати информације о стању на тржишту и о томе каква је потражња (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мало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вероватна,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CS" baseline="-2500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највероватнија,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CS" baseline="-2500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),  и веома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вероватна,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CS" baseline="-2500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)). Ако се процени да је потражња веома вероватна, стање </a:t>
            </a:r>
            <a:r>
              <a:rPr lang="en-US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CS" baseline="-2500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ће бити вероватније од стања </a:t>
            </a:r>
            <a:r>
              <a:rPr lang="en-US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CS" baseline="-2500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Cyrl-CS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CS" baseline="-2500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Ове информације се могу искористити да се потврде условне вероватноће за дата стања.</a:t>
            </a: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Обележимо информације добијене истраживањем тржишта (потрошача) са мало вероватном, највероватнијом и веома вероватном  продајом софтвера са </a:t>
            </a:r>
            <a:r>
              <a:rPr lang="en-US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r-Cyrl-CS" baseline="-2500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-2500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-2500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респективно. </a:t>
            </a:r>
            <a:r>
              <a:rPr lang="en-US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r-Cyrl-CS" baseline="-2500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је вероватнија реализација стања </a:t>
            </a:r>
            <a:r>
              <a:rPr lang="en-US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CS" baseline="-2500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односу на </a:t>
            </a:r>
            <a:r>
              <a:rPr lang="en-US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CS" baseline="-2500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Cyrl-CS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CS" baseline="-2500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(слично се може закључити и за </a:t>
            </a:r>
            <a:r>
              <a:rPr lang="en-US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-2500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-2500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40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узорковањем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Нека је 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C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C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условна вероватноћа мало вероватне реализације 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C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sr-Cyrl-R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 дато стање мало вероватне потражње </a:t>
                </a:r>
                <a:r>
                  <a:rPr lang="en-U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C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Слично важи и за 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C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C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и 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C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C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вероватноће највероватније и веома вероватне реализације пројекта. </a:t>
                </a:r>
                <a:endParaRPr lang="en-US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C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C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0,</m:t>
                    </m:r>
                  </m:oMath>
                </a14:m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C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≥0</m:t>
                    </m:r>
                  </m:oMath>
                </a14:m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C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≥0</m:t>
                    </m:r>
                  </m:oMath>
                </a14:m>
                <a:endParaRPr lang="en-US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C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C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)+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C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)+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C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</m:oMath>
                </a14:m>
                <a:endParaRPr lang="en-US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≥0,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k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=1,2,3</m:t>
                    </m:r>
                  </m:oMath>
                </a14:m>
                <a:endParaRPr lang="sr-Cyrl-RS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≥0,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k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=1,2,3</m:t>
                    </m:r>
                  </m:oMath>
                </a14:m>
                <a:endParaRPr lang="sr-Cyrl-R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C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)+ 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)+ 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C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)+ 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)+ 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sr-Cyrl-R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sr-Cyrl-RS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sr-Cyrl-R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sr-Cyrl-RS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en-US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785" r="-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955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узорковањем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основу испитивања је добијена следећа матрица ефикасности:</a:t>
            </a:r>
          </a:p>
          <a:p>
            <a:pPr marL="0" indent="0">
              <a:buNone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516163"/>
              </p:ext>
            </p:extLst>
          </p:nvPr>
        </p:nvGraphicFramePr>
        <p:xfrm>
          <a:off x="1818967" y="2764776"/>
          <a:ext cx="477847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3679">
                  <a:extLst>
                    <a:ext uri="{9D8B030D-6E8A-4147-A177-3AD203B41FA5}">
                      <a16:colId xmlns:a16="http://schemas.microsoft.com/office/drawing/2014/main" val="1750633466"/>
                    </a:ext>
                  </a:extLst>
                </a:gridCol>
                <a:gridCol w="985559">
                  <a:extLst>
                    <a:ext uri="{9D8B030D-6E8A-4147-A177-3AD203B41FA5}">
                      <a16:colId xmlns:a16="http://schemas.microsoft.com/office/drawing/2014/main" val="3358925656"/>
                    </a:ext>
                  </a:extLst>
                </a:gridCol>
                <a:gridCol w="1194620">
                  <a:extLst>
                    <a:ext uri="{9D8B030D-6E8A-4147-A177-3AD203B41FA5}">
                      <a16:colId xmlns:a16="http://schemas.microsoft.com/office/drawing/2014/main" val="597094111"/>
                    </a:ext>
                  </a:extLst>
                </a:gridCol>
                <a:gridCol w="1194620">
                  <a:extLst>
                    <a:ext uri="{9D8B030D-6E8A-4147-A177-3AD203B41FA5}">
                      <a16:colId xmlns:a16="http://schemas.microsoft.com/office/drawing/2014/main" val="250459390"/>
                    </a:ext>
                  </a:extLst>
                </a:gridCol>
              </a:tblGrid>
              <a:tr h="370840">
                <a:tc rowSpan="3">
                  <a:txBody>
                    <a:bodyPr/>
                    <a:lstStyle/>
                    <a:p>
                      <a:pPr lvl="1"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99956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C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26041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308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C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500000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1500000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3000000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1490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C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750000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2000000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2500000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1470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387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узорковањем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Акције </a:t>
                </a:r>
                <a:r>
                  <a:rPr lang="sr-Cyrl-R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</a:t>
                </a:r>
                <a:r>
                  <a:rPr lang="sr-Cyrl-C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sr-Cyrl-C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и </a:t>
                </a:r>
                <a:r>
                  <a:rPr lang="sr-Cyrl-R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</a:t>
                </a:r>
                <a:r>
                  <a:rPr lang="sr-Cyrl-C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sr-Cyrl-C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означавају активности </a:t>
                </a:r>
                <a:r>
                  <a:rPr lang="en-U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"</a:t>
                </a:r>
                <a:r>
                  <a:rPr lang="sr-Cyrl-R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продати софтвер</a:t>
                </a:r>
                <a:r>
                  <a:rPr lang="en-U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"</a:t>
                </a:r>
                <a:r>
                  <a:rPr lang="sr-Cyrl-R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и </a:t>
                </a:r>
                <a:r>
                  <a:rPr lang="en-U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"</a:t>
                </a:r>
                <a:r>
                  <a:rPr lang="sr-Cyrl-R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 продати </a:t>
                </a:r>
                <a:r>
                  <a:rPr lang="sr-Cyrl-R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софтвер</a:t>
                </a:r>
                <a:r>
                  <a:rPr lang="en-U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"</a:t>
                </a:r>
                <a:r>
                  <a:rPr lang="sr-Cyrl-R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Стања имају следеће априори вероватноће: 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C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sr-Cyrl-R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0.1, 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C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 smtClean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sr-Cyrl-R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0.4 и 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C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 smtClean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sr-Cyrl-R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0.5. </a:t>
                </a:r>
                <a:endParaRPr lang="en-US">
                  <a:solidFill>
                    <a:schemeClr val="dk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sr-Cyrl-C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Одељење за маркетинг ове фирме је одредило условне вероватноће, 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R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ј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Cyrl-C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 оне су дате у следећој табели.</a:t>
                </a:r>
              </a:p>
              <a:p>
                <a:pPr marL="0" indent="0">
                  <a:buNone/>
                </a:pPr>
                <a:r>
                  <a:rPr lang="sr-Cyrl-C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>
                  <a:solidFill>
                    <a:schemeClr val="dk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>
                  <a:solidFill>
                    <a:schemeClr val="dk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660294"/>
              </p:ext>
            </p:extLst>
          </p:nvPr>
        </p:nvGraphicFramePr>
        <p:xfrm>
          <a:off x="911668" y="3757833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64402008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2929190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3515797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26906270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Информација </a:t>
                      </a:r>
                    </a:p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узорка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55391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C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6353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baseline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sr-Cyrl-C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131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baseline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3145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254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703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узорковањем</a:t>
            </a:r>
            <a:endParaRPr lang="en-US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just">
                  <a:buNone/>
                </a:pP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Збир вредности вероватноћа по колонама мора да буде једнак јединици.</a:t>
                </a:r>
              </a:p>
              <a:p>
                <a:pPr marL="0" indent="0" algn="just">
                  <a:buNone/>
                </a:pP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Примењује се 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Bayes – </a:t>
                </a: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ова формула у циљу одређивања апостериори вероватноћа у ознаци 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R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ј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R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Ове вероватноће зависе од узорка 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R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Она је следећег облика:</a:t>
                </a:r>
              </a:p>
              <a:p>
                <a:pPr marL="0" indent="0" algn="just">
                  <a:buNone/>
                </a:pPr>
                <a:endParaRPr lang="sr-Cyrl-R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R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ј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R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ј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ј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nary>
                          <m:naryPr>
                            <m:chr m:val="∑"/>
                            <m:ctrlP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sr-Cyrl-R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ј</m:t>
                            </m:r>
                            <m:r>
                              <a:rPr lang="sr-Cyrl-R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p>
                          <m:e>
                            <m:r>
                              <m:rPr>
                                <m:nor/>
                              </m:rPr>
                              <a:rPr lang="en-US"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m:rPr>
                                <m:nor/>
                              </m:rPr>
                              <a:rPr lang="en-US">
                                <a:solidFill>
                                  <a:schemeClr val="dk1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S</m:t>
                            </m:r>
                            <m:r>
                              <m:rPr>
                                <m:nor/>
                              </m:rPr>
                              <a:rPr lang="sr-Cyrl-RS" baseline="-25000">
                                <a:solidFill>
                                  <a:schemeClr val="dk1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ј</m:t>
                            </m:r>
                            <m:r>
                              <m:rPr>
                                <m:nor/>
                              </m:rPr>
                              <a:rPr lang="en-US"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)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∙</m:t>
                            </m:r>
                            <m:r>
                              <m:rPr>
                                <m:nor/>
                              </m:rPr>
                              <a:rPr lang="en-US"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m:rPr>
                                <m:nor/>
                              </m:rPr>
                              <a:rPr lang="en-US">
                                <a:solidFill>
                                  <a:schemeClr val="dk1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X</m:t>
                            </m:r>
                            <m:r>
                              <a:rPr lang="sr-Cyrl-RS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|</m:t>
                            </m:r>
                            <m:r>
                              <m:rPr>
                                <m:nor/>
                              </m:rPr>
                              <a:rPr lang="en-US">
                                <a:solidFill>
                                  <a:schemeClr val="dk1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S</m:t>
                            </m:r>
                            <m:r>
                              <m:rPr>
                                <m:nor/>
                              </m:rPr>
                              <a:rPr lang="sr-Cyrl-RS" baseline="-25000">
                                <a:solidFill>
                                  <a:schemeClr val="dk1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ј</m:t>
                            </m:r>
                            <m:r>
                              <m:rPr>
                                <m:nor/>
                              </m:rPr>
                              <a:rPr lang="en-US"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</m:nary>
                      </m:den>
                    </m:f>
                  </m:oMath>
                </a14:m>
                <a:endParaRPr lang="sr-Cyrl-RS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Управа фирме мора да одреди очекивана жаљења за сваку акцију користећи апостериори вероватноће, а онда да примени критеријум очекиваног жаљења ради одређивања најбоље акције. </a:t>
                </a:r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785" r="-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541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Стабло одлучивања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се могу приказивати и помоћу стабла одлучивања (дрво одлучивања).</a:t>
            </a:r>
          </a:p>
          <a:p>
            <a:pPr marL="0" indent="0" algn="just">
              <a:buNone/>
            </a:pP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Стабло одлучивања формира доносилац одлуке у циљу избора најбоље од понуђених алтернатива или акција.</a:t>
            </a:r>
          </a:p>
          <a:p>
            <a:pPr marL="0" indent="0" algn="just">
              <a:buNone/>
            </a:pP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Стабло се грана у више могућих решења. Гране претстављају алтернативне правце (са одређеном вероватноћом појављивања), а чворови место одлучивања.</a:t>
            </a:r>
          </a:p>
          <a:p>
            <a:pPr marL="0" indent="0" algn="just">
              <a:buNone/>
            </a:pP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На овај начин се формира ланац повезаних и међусобно зависних одлука које утичу на избор коначне одлуке.</a:t>
            </a:r>
          </a:p>
          <a:p>
            <a:pPr marL="0" indent="0" algn="just">
              <a:buNone/>
            </a:pP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Решавање проблема се врши тако што се израчунавају очекиване вредности за поједине чворове одлучивања идући од крајњих резултата према почетним. </a:t>
            </a:r>
          </a:p>
          <a:p>
            <a:pPr marL="0" indent="0" algn="just">
              <a:buNone/>
            </a:pP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Бира се она алтернатива која доноси највећу очекивану вредност у почетном чвору одлучивања.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03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узорковањем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2209751"/>
                <a:ext cx="8596668" cy="3880773"/>
              </a:xfrm>
            </p:spPr>
            <p:txBody>
              <a:bodyPr/>
              <a:lstStyle/>
              <a:p>
                <a:r>
                  <a:rPr lang="sr-Cyrl-RS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Оптимална акција ако је  </a:t>
                </a:r>
                <a:r>
                  <a:rPr lang="en-US" b="1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CS" b="1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sr-Cyrl-RS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добијено као резултат узорковања</a:t>
                </a:r>
              </a:p>
              <a:p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R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R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sr-Cyrl-RS" b="0" i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sr-Cyrl-RS" b="0" i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endParaRPr lang="sr-Cyrl-RS" smtClean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endParaRPr lang="sr-Cyrl-RS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sr-Cyrl-RS" smtClean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           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0,1∙0,7</m:t>
                        </m:r>
                      </m:num>
                      <m:den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0,1∙0,7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0,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∙0,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1+</m:t>
                        </m:r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0,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∙0,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sr-Cyrl-R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0,4375</m:t>
                    </m:r>
                  </m:oMath>
                </a14:m>
                <a:endParaRPr lang="sr-Cyrl-RS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R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R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sr-Cyrl-R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sr-Cyrl-R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endParaRPr lang="sr-Cyrl-RS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endParaRPr lang="sr-Cyrl-R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sr-Cyrl-RS"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    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0,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∙0,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0,1∙0,7+0,4∙0,1+0,5∙0,1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sr-Cyrl-R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0,</m:t>
                    </m:r>
                    <m:r>
                      <a:rPr lang="sr-Cyrl-R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sr-Cyrl-R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5</m:t>
                    </m:r>
                  </m:oMath>
                </a14:m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209751"/>
                <a:ext cx="8596668" cy="3880773"/>
              </a:xfrm>
              <a:blipFill>
                <a:blip r:embed="rId2"/>
                <a:stretch>
                  <a:fillRect l="-142" t="-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272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узорковањем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2209751"/>
                <a:ext cx="8596668" cy="3880773"/>
              </a:xfrm>
            </p:spPr>
            <p:txBody>
              <a:bodyPr/>
              <a:lstStyle/>
              <a:p>
                <a:r>
                  <a:rPr lang="sr-Cyrl-RS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Оптимална акција ако је  </a:t>
                </a:r>
                <a:r>
                  <a:rPr lang="en-US" b="1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CS" b="1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sr-Cyrl-RS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добијено као резултат узорковања</a:t>
                </a:r>
              </a:p>
              <a:p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R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R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sr-Cyrl-RS" b="0" i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sr-Cyrl-RS" b="0" i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endParaRPr lang="sr-Cyrl-RS" smtClean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endParaRPr lang="sr-Cyrl-RS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sr-Cyrl-RS" smtClean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           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0,5∙0,1</m:t>
                        </m:r>
                      </m:num>
                      <m:den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0,1∙0,7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0,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∙0,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1+</m:t>
                        </m:r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0,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∙0,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sr-Cyrl-R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0,3125</m:t>
                    </m:r>
                  </m:oMath>
                </a14:m>
                <a:endParaRPr lang="sr-Cyrl-RS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sr-Cyrl-RS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 основу израчунатих вредности се формира следећа таблица:</a:t>
                </a:r>
              </a:p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209751"/>
                <a:ext cx="8596668" cy="3880773"/>
              </a:xfrm>
              <a:blipFill>
                <a:blip r:embed="rId2"/>
                <a:stretch>
                  <a:fillRect l="-142" t="-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448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узорковањем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922436058"/>
                  </p:ext>
                </p:extLst>
              </p:nvPr>
            </p:nvGraphicFramePr>
            <p:xfrm>
              <a:off x="677863" y="2160588"/>
              <a:ext cx="8596310" cy="2763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37750">
                      <a:extLst>
                        <a:ext uri="{9D8B030D-6E8A-4147-A177-3AD203B41FA5}">
                          <a16:colId xmlns:a16="http://schemas.microsoft.com/office/drawing/2014/main" val="3476498815"/>
                        </a:ext>
                      </a:extLst>
                    </a:gridCol>
                    <a:gridCol w="1514168">
                      <a:extLst>
                        <a:ext uri="{9D8B030D-6E8A-4147-A177-3AD203B41FA5}">
                          <a16:colId xmlns:a16="http://schemas.microsoft.com/office/drawing/2014/main" val="2349688358"/>
                        </a:ext>
                      </a:extLst>
                    </a:gridCol>
                    <a:gridCol w="1838632">
                      <a:extLst>
                        <a:ext uri="{9D8B030D-6E8A-4147-A177-3AD203B41FA5}">
                          <a16:colId xmlns:a16="http://schemas.microsoft.com/office/drawing/2014/main" val="1358624076"/>
                        </a:ext>
                      </a:extLst>
                    </a:gridCol>
                    <a:gridCol w="1868129">
                      <a:extLst>
                        <a:ext uri="{9D8B030D-6E8A-4147-A177-3AD203B41FA5}">
                          <a16:colId xmlns:a16="http://schemas.microsoft.com/office/drawing/2014/main" val="3415009013"/>
                        </a:ext>
                      </a:extLst>
                    </a:gridCol>
                    <a:gridCol w="2037631">
                      <a:extLst>
                        <a:ext uri="{9D8B030D-6E8A-4147-A177-3AD203B41FA5}">
                          <a16:colId xmlns:a16="http://schemas.microsoft.com/office/drawing/2014/main" val="17736005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Стања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Априори </a:t>
                          </a:r>
                        </a:p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вероватноће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Условне вероватноће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Заједничке вероватноће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Апостериорне</a:t>
                          </a:r>
                        </a:p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вероватноће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6642277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en-U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i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V(</a:t>
                          </a:r>
                          <a:r>
                            <a:rPr lang="en-US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en-US" baseline="-25000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j</a:t>
                          </a:r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smtClean="0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V</m:t>
                                </m:r>
                                <m:r>
                                  <m:rPr>
                                    <m:nor/>
                                  </m:rPr>
                                  <a:rPr lang="en-US" smtClean="0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(</m:t>
                                </m:r>
                                <m:r>
                                  <m:rPr>
                                    <m:nor/>
                                  </m:rPr>
                                  <a:rPr lang="en-US" smtClean="0">
                                    <a:solidFill>
                                      <a:schemeClr val="dk1"/>
                                    </a:solidFill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X</m:t>
                                </m:r>
                                <m:r>
                                  <m:rPr>
                                    <m:nor/>
                                  </m:rPr>
                                  <a:rPr lang="sr-Cyrl-RS" baseline="-25000" smtClean="0">
                                    <a:solidFill>
                                      <a:schemeClr val="dk1"/>
                                    </a:solidFill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  <m:r>
                                  <a:rPr lang="sr-Cyrl-RS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|</m:t>
                                </m:r>
                                <m:r>
                                  <m:rPr>
                                    <m:nor/>
                                  </m:rPr>
                                  <a:rPr lang="en-US">
                                    <a:solidFill>
                                      <a:schemeClr val="dk1"/>
                                    </a:solidFill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S</m:t>
                                </m:r>
                                <m:r>
                                  <m:rPr>
                                    <m:nor/>
                                  </m:rPr>
                                  <a:rPr lang="en-US" b="0" i="0" baseline="-25000" smtClean="0">
                                    <a:solidFill>
                                      <a:schemeClr val="dk1"/>
                                    </a:solidFill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j</m:t>
                                </m:r>
                                <m:r>
                                  <m:rPr>
                                    <m:nor/>
                                  </m:rPr>
                                  <a:rPr lang="en-US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V(</a:t>
                          </a:r>
                          <a:r>
                            <a:rPr lang="en-US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en-US" baseline="-25000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j</a:t>
                          </a:r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US" smtClean="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V</m:t>
                              </m:r>
                              <m:r>
                                <m:rPr>
                                  <m:nor/>
                                </m:rPr>
                                <a:rPr lang="en-US" smtClean="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 smtClean="0">
                                  <a:solidFill>
                                    <a:schemeClr val="dk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sr-Cyrl-RS" baseline="-25000" smtClean="0">
                                  <a:solidFill>
                                    <a:schemeClr val="dk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  <m:r>
                                <a:rPr lang="sr-Cyrl-RS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|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dk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S</m:t>
                              </m:r>
                              <m:r>
                                <m:rPr>
                                  <m:nor/>
                                </m:rPr>
                                <a:rPr lang="en-US" b="0" i="0" baseline="-25000" smtClean="0">
                                  <a:solidFill>
                                    <a:schemeClr val="dk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j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V(</a:t>
                          </a:r>
                          <a:r>
                            <a:rPr lang="en-US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en-US" baseline="-25000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j</a:t>
                          </a:r>
                          <a14:m>
                            <m:oMath xmlns:m="http://schemas.openxmlformats.org/officeDocument/2006/math">
                              <m:r>
                                <a:rPr lang="sr-Cyrl-RS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|</m:t>
                              </m:r>
                            </m:oMath>
                          </a14:m>
                          <a:r>
                            <a:rPr lang="en-US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X</a:t>
                          </a:r>
                          <a:r>
                            <a:rPr lang="sr-Cyrl-RS" baseline="-25000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r>
                            <a:rPr lang="en-US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924043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sr-Cyrl-C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0,7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0,1*0,7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0,07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0,07/0,16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0,4375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936194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sr-Cyrl-C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0,4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0,4*0,1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0,04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0,04/0,16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0,25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0768969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sr-Cyrl-C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0,5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0,5*0,1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0,05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0,05/0,16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0,3125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131357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Укупно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0,16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0285737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922436058"/>
                  </p:ext>
                </p:extLst>
              </p:nvPr>
            </p:nvGraphicFramePr>
            <p:xfrm>
              <a:off x="677863" y="2160588"/>
              <a:ext cx="8596310" cy="2763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37750">
                      <a:extLst>
                        <a:ext uri="{9D8B030D-6E8A-4147-A177-3AD203B41FA5}">
                          <a16:colId xmlns:a16="http://schemas.microsoft.com/office/drawing/2014/main" val="3476498815"/>
                        </a:ext>
                      </a:extLst>
                    </a:gridCol>
                    <a:gridCol w="1514168">
                      <a:extLst>
                        <a:ext uri="{9D8B030D-6E8A-4147-A177-3AD203B41FA5}">
                          <a16:colId xmlns:a16="http://schemas.microsoft.com/office/drawing/2014/main" val="2349688358"/>
                        </a:ext>
                      </a:extLst>
                    </a:gridCol>
                    <a:gridCol w="1838632">
                      <a:extLst>
                        <a:ext uri="{9D8B030D-6E8A-4147-A177-3AD203B41FA5}">
                          <a16:colId xmlns:a16="http://schemas.microsoft.com/office/drawing/2014/main" val="1358624076"/>
                        </a:ext>
                      </a:extLst>
                    </a:gridCol>
                    <a:gridCol w="1868129">
                      <a:extLst>
                        <a:ext uri="{9D8B030D-6E8A-4147-A177-3AD203B41FA5}">
                          <a16:colId xmlns:a16="http://schemas.microsoft.com/office/drawing/2014/main" val="3415009013"/>
                        </a:ext>
                      </a:extLst>
                    </a:gridCol>
                    <a:gridCol w="2037631">
                      <a:extLst>
                        <a:ext uri="{9D8B030D-6E8A-4147-A177-3AD203B41FA5}">
                          <a16:colId xmlns:a16="http://schemas.microsoft.com/office/drawing/2014/main" val="177360057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Стања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Априори </a:t>
                          </a:r>
                        </a:p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вероватноће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Условне вероватноће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Заједничке вероватноће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Апостериорне</a:t>
                          </a:r>
                        </a:p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вероватноће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66422771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en-U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i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V(</a:t>
                          </a:r>
                          <a:r>
                            <a:rPr lang="en-US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en-US" baseline="-25000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j</a:t>
                          </a:r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98" t="-104762" r="-213576" b="-24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1140" t="-104762" r="-110098" b="-24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22754" t="-104762" r="-1198" b="-24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24043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sr-Cyrl-C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0,7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1140" t="-352459" r="-110098" b="-3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22754" t="-352459" r="-1198" b="-3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936194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sr-Cyrl-C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0,4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1140" t="-452459" r="-110098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22754" t="-452459" r="-1198" b="-2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0768969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sr-Cyrl-C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0,5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1140" t="-552459" r="-110098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22754" t="-552459" r="-1198" b="-1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31357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Укупно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0,16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0285737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3792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узорковањем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just">
                  <a:buNone/>
                </a:pP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Априори вероватноћа реализовања стања 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C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је 0,1. Истраживање тржишта је показало да ће реализација пројекта бити мало вероватна, па управа сматра да вероватноћа стања 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C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треба да буде већа. Применом 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Bayes – </a:t>
                </a: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ове формуле је то потврђено па је апостериорна вероватноћа стања 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C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,ако се реализује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sr-Cyrl-RS" baseline="-2500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1</m:t>
                    </m:r>
                  </m:oMath>
                </a14:m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0,4375. </a:t>
                </a:r>
              </a:p>
              <a:p>
                <a:pPr marL="0" indent="0" algn="just">
                  <a:buNone/>
                </a:pP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Такође, ако се предвиди да је реализација мало вероватна, вероватноће 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C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и </a:t>
                </a:r>
                <a:r>
                  <a:rPr lang="en-U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C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морају да се смање што је и доказано 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Bayes – </a:t>
                </a: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овом формулом.</a:t>
                </a:r>
              </a:p>
              <a:p>
                <a:pPr marL="0" indent="0" algn="just">
                  <a:buNone/>
                </a:pP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Коришћењем 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Bayes – </a:t>
                </a:r>
                <a:r>
                  <a:rPr lang="sr-Cyrl-R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ове </a:t>
                </a: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формуле ревидира се вредност априори вероватноћа.</a:t>
                </a:r>
              </a:p>
              <a:p>
                <a:pPr marL="0" indent="0" algn="just">
                  <a:buNone/>
                </a:pP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Ове вредности се користе за доношење одлуке на основу очекиваног жаљења за акције </a:t>
                </a:r>
                <a:r>
                  <a:rPr lang="sr-Cyrl-R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</a:t>
                </a:r>
                <a:r>
                  <a:rPr lang="sr-Cyrl-C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и </a:t>
                </a:r>
                <a:r>
                  <a:rPr lang="sr-Cyrl-RS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</a:t>
                </a:r>
                <a:r>
                  <a:rPr lang="sr-Cyrl-C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</a:t>
                </a:r>
                <a:endParaRPr lang="sr-Latn-RS" baseline="-25000" smtClean="0">
                  <a:solidFill>
                    <a:schemeClr val="dk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sr-Latn-R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OŽ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sr-Latn-R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sr-Cyrl-R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ј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R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sr-Latn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𝑗</m:t>
                        </m:r>
                        <m:r>
                          <a:rPr lang="sr-Latn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sr-Latn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</m:sup>
                      <m:e>
                        <m:r>
                          <a:rPr lang="sr-Latn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𝑂</m:t>
                        </m:r>
                        <m:r>
                          <a:rPr lang="sr-Latn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Ž</m:t>
                        </m:r>
                        <m:d>
                          <m:dPr>
                            <m:ctrlPr>
                              <a:rPr lang="sr-Latn-R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sr-Latn-R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R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sr-Latn-R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sr-Latn-R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sr-Latn-R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R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sr-Latn-R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e>
                    </m:nary>
                    <m:r>
                      <m:rPr>
                        <m:sty m:val="p"/>
                      </m:rPr>
                      <a:rPr lang="sr-Latn-RS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V</m:t>
                    </m:r>
                    <m:d>
                      <m:dPr>
                        <m:ctrlPr>
                          <a:rPr lang="sr-Latn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sr-Latn-R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sr-Latn-R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sr-Latn-R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sr-Latn-R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sr-Cyrl-RS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|</m:t>
                            </m:r>
                            <m:r>
                              <a:rPr lang="sr-Latn-R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sr-Latn-R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𝑘</m:t>
                            </m:r>
                          </m:sub>
                        </m:sSub>
                      </m:e>
                    </m:d>
                  </m:oMath>
                </a14:m>
                <a:endParaRPr lang="en-US">
                  <a:solidFill>
                    <a:schemeClr val="dk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785" r="-638" b="-43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400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узорковањем</a:t>
            </a:r>
            <a:endParaRPr lang="en-US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2485425"/>
                <a:ext cx="8596668" cy="3555937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Матрица жаљења се добија на следећи начин:</a:t>
                </a:r>
              </a:p>
              <a:p>
                <a:endParaRPr lang="sr-Cyrl-RS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sr-Cyrl-R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sr-Cyrl-RS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sr-Cyrl-R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sr-Cyrl-RS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sr-Cyrl-RS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sr-Latn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OŽ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sr-Latn-R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sr-Cyrl-R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R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0,4375*250000+0,25*500000+0,3125*0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234375</a:t>
                </a:r>
              </a:p>
              <a:p>
                <a:r>
                  <a:rPr lang="sr-Latn-R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OŽ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sr-Latn-R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sr-Cyrl-R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R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0,4375*0+0,25*0+0,3125*500000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156250</a:t>
                </a:r>
                <a:endParaRPr lang="sr-Cyrl-R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sr-Latn-R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OŽ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sr-Latn-R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sr-Cyrl-R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RS" baseline="-2500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&gt;</m:t>
                    </m:r>
                    <m:r>
                      <m:rPr>
                        <m:nor/>
                      </m:rPr>
                      <a:rPr lang="sr-Latn-R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O</m:t>
                    </m:r>
                    <m:r>
                      <m:rPr>
                        <m:nor/>
                      </m:rPr>
                      <a:rPr lang="sr-Latn-R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Ž</m:t>
                    </m:r>
                    <m:r>
                      <m:rPr>
                        <m:nor/>
                      </m:rPr>
                      <a: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sr-Latn-RS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sr-Cyrl-RS" baseline="-2500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  <m:r>
                      <m:rPr>
                        <m:nor/>
                      </m:rPr>
                      <a:rPr lang="en-US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sr-Cyrl-RS" baseline="-2500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Треба изабрати пројекат</a:t>
                </a:r>
                <a14:m>
                  <m:oMath xmlns:m="http://schemas.openxmlformats.org/officeDocument/2006/math">
                    <m:r>
                      <a:rPr lang="sr-Cyrl-RS" b="0" i="0" smtClean="0">
                        <a:solidFill>
                          <a:schemeClr val="dk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sr-Latn-RS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sr-Cyrl-RS" baseline="-2500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2</m:t>
                    </m:r>
                  </m:oMath>
                </a14:m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ако маркетиншко истраживање најави мало вероватну реализацију. </a:t>
                </a:r>
              </a:p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485425"/>
                <a:ext cx="8596668" cy="3555937"/>
              </a:xfrm>
              <a:blipFill>
                <a:blip r:embed="rId2"/>
                <a:stretch>
                  <a:fillRect l="-71" t="-1887" r="-780" b="-15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731179"/>
              </p:ext>
            </p:extLst>
          </p:nvPr>
        </p:nvGraphicFramePr>
        <p:xfrm>
          <a:off x="1146002" y="2793968"/>
          <a:ext cx="81280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35812149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6137108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6411535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348376663"/>
                    </a:ext>
                  </a:extLst>
                </a:gridCol>
              </a:tblGrid>
              <a:tr h="343235">
                <a:tc rowSpan="3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9086277"/>
                  </a:ext>
                </a:extLst>
              </a:tr>
              <a:tr h="3432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C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675766"/>
                  </a:ext>
                </a:extLst>
              </a:tr>
              <a:tr h="3432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393731"/>
                  </a:ext>
                </a:extLst>
              </a:tr>
              <a:tr h="343235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C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250000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500000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2043324"/>
                  </a:ext>
                </a:extLst>
              </a:tr>
              <a:tr h="343235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C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500000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91300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206130"/>
              </p:ext>
            </p:extLst>
          </p:nvPr>
        </p:nvGraphicFramePr>
        <p:xfrm>
          <a:off x="5801032" y="656625"/>
          <a:ext cx="431636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9090">
                  <a:extLst>
                    <a:ext uri="{9D8B030D-6E8A-4147-A177-3AD203B41FA5}">
                      <a16:colId xmlns:a16="http://schemas.microsoft.com/office/drawing/2014/main" val="3838193755"/>
                    </a:ext>
                  </a:extLst>
                </a:gridCol>
                <a:gridCol w="1079090">
                  <a:extLst>
                    <a:ext uri="{9D8B030D-6E8A-4147-A177-3AD203B41FA5}">
                      <a16:colId xmlns:a16="http://schemas.microsoft.com/office/drawing/2014/main" val="3423350781"/>
                    </a:ext>
                  </a:extLst>
                </a:gridCol>
                <a:gridCol w="1079090">
                  <a:extLst>
                    <a:ext uri="{9D8B030D-6E8A-4147-A177-3AD203B41FA5}">
                      <a16:colId xmlns:a16="http://schemas.microsoft.com/office/drawing/2014/main" val="1740390976"/>
                    </a:ext>
                  </a:extLst>
                </a:gridCol>
                <a:gridCol w="1079090">
                  <a:extLst>
                    <a:ext uri="{9D8B030D-6E8A-4147-A177-3AD203B41FA5}">
                      <a16:colId xmlns:a16="http://schemas.microsoft.com/office/drawing/2014/main" val="2145567265"/>
                    </a:ext>
                  </a:extLst>
                </a:gridCol>
              </a:tblGrid>
              <a:tr h="287179">
                <a:tc rowSpan="3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523708"/>
                  </a:ext>
                </a:extLst>
              </a:tr>
              <a:tr h="2871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C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4128873"/>
                  </a:ext>
                </a:extLst>
              </a:tr>
              <a:tr h="2871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955071"/>
                  </a:ext>
                </a:extLst>
              </a:tr>
              <a:tr h="28717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C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500000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1500000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3000000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083786"/>
                  </a:ext>
                </a:extLst>
              </a:tr>
              <a:tr h="28717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CS" sz="18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750000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2000000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2500000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6758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056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узорковањем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2209751"/>
                <a:ext cx="8596668" cy="3880773"/>
              </a:xfrm>
            </p:spPr>
            <p:txBody>
              <a:bodyPr/>
              <a:lstStyle/>
              <a:p>
                <a:r>
                  <a:rPr lang="sr-Cyrl-RS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Оптимална акција ако је  </a:t>
                </a:r>
                <a:r>
                  <a:rPr lang="en-US" b="1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CS" b="1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sr-Cyrl-RS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добијено као резултат узорковања</a:t>
                </a:r>
              </a:p>
              <a:p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R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R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sr-Cyrl-RS" b="0" i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sr-Cyrl-RS" b="0" i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endParaRPr lang="sr-Cyrl-RS" smtClean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endParaRPr lang="sr-Cyrl-RS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sr-Cyrl-RS" smtClean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           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0,1∙0,2</m:t>
                        </m:r>
                      </m:num>
                      <m:den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0,1∙0,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2+</m:t>
                        </m:r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0,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∙0,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6+</m:t>
                        </m:r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0,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∙0,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sr-Cyrl-R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0,04878</m:t>
                    </m:r>
                  </m:oMath>
                </a14:m>
                <a:endParaRPr lang="sr-Cyrl-RS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R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R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sr-Cyrl-R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sr-Cyrl-R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endParaRPr lang="sr-Cyrl-RS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endParaRPr lang="sr-Cyrl-R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sr-Cyrl-RS"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    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0,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∙0,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num>
                      <m:den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0,1∙0,2+0,4∙0,6+0,5∙0,3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sr-Cyrl-R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0,</m:t>
                    </m:r>
                  </m:oMath>
                </a14:m>
                <a:r>
                  <a:rPr lang="sr-Cyrl-RS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585</a:t>
                </a:r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209751"/>
                <a:ext cx="8596668" cy="3880773"/>
              </a:xfrm>
              <a:blipFill>
                <a:blip r:embed="rId2"/>
                <a:stretch>
                  <a:fillRect l="-142" t="-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74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узорковањем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2209751"/>
                <a:ext cx="8596668" cy="3880773"/>
              </a:xfrm>
            </p:spPr>
            <p:txBody>
              <a:bodyPr/>
              <a:lstStyle/>
              <a:p>
                <a:r>
                  <a:rPr lang="sr-Cyrl-RS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Оптимална акција ако је  </a:t>
                </a:r>
                <a:r>
                  <a:rPr lang="en-US" b="1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CS" b="1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sr-Cyrl-RS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добијено као резултат узорковања</a:t>
                </a:r>
              </a:p>
              <a:p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V(</a:t>
                </a:r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sr-Cyrl-R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RS" baseline="-2500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aseline="-2500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sr-Cyrl-RS" b="0" i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sr-Cyrl-RS" b="0" i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sr-Cyrl-R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sr-Cyrl-RS" b="0" i="0" baseline="-25000" smtClean="0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endParaRPr lang="sr-Cyrl-RS" smtClean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endParaRPr lang="sr-Cyrl-RS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sr-Cyrl-RS" smtClean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           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0,5∙0,3</m:t>
                        </m:r>
                      </m:num>
                      <m:den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0,1∙0,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2+</m:t>
                        </m:r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0,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∙0,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6+</m:t>
                        </m:r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0,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a:rPr lang="sr-Cyrl-R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∙0,</m:t>
                        </m:r>
                        <m:r>
                          <a:rPr lang="sr-Cyrl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sr-Cyrl-R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0,3658</m:t>
                    </m:r>
                  </m:oMath>
                </a14:m>
                <a:endParaRPr lang="sr-Cyrl-RS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209751"/>
                <a:ext cx="8596668" cy="3880773"/>
              </a:xfrm>
              <a:blipFill>
                <a:blip r:embed="rId2"/>
                <a:stretch>
                  <a:fillRect l="-142" t="-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055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узорковањем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860990453"/>
                  </p:ext>
                </p:extLst>
              </p:nvPr>
            </p:nvGraphicFramePr>
            <p:xfrm>
              <a:off x="677863" y="2160588"/>
              <a:ext cx="8596310" cy="2763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37750">
                      <a:extLst>
                        <a:ext uri="{9D8B030D-6E8A-4147-A177-3AD203B41FA5}">
                          <a16:colId xmlns:a16="http://schemas.microsoft.com/office/drawing/2014/main" val="3476498815"/>
                        </a:ext>
                      </a:extLst>
                    </a:gridCol>
                    <a:gridCol w="1514168">
                      <a:extLst>
                        <a:ext uri="{9D8B030D-6E8A-4147-A177-3AD203B41FA5}">
                          <a16:colId xmlns:a16="http://schemas.microsoft.com/office/drawing/2014/main" val="2349688358"/>
                        </a:ext>
                      </a:extLst>
                    </a:gridCol>
                    <a:gridCol w="1838632">
                      <a:extLst>
                        <a:ext uri="{9D8B030D-6E8A-4147-A177-3AD203B41FA5}">
                          <a16:colId xmlns:a16="http://schemas.microsoft.com/office/drawing/2014/main" val="1358624076"/>
                        </a:ext>
                      </a:extLst>
                    </a:gridCol>
                    <a:gridCol w="1868129">
                      <a:extLst>
                        <a:ext uri="{9D8B030D-6E8A-4147-A177-3AD203B41FA5}">
                          <a16:colId xmlns:a16="http://schemas.microsoft.com/office/drawing/2014/main" val="3415009013"/>
                        </a:ext>
                      </a:extLst>
                    </a:gridCol>
                    <a:gridCol w="2037631">
                      <a:extLst>
                        <a:ext uri="{9D8B030D-6E8A-4147-A177-3AD203B41FA5}">
                          <a16:colId xmlns:a16="http://schemas.microsoft.com/office/drawing/2014/main" val="17736005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Стања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Априори </a:t>
                          </a:r>
                        </a:p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вероватноће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Условне вероватноће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Заједничке вероватноће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Апостериорне</a:t>
                          </a:r>
                        </a:p>
                        <a:p>
                          <a:pPr algn="ctr"/>
                          <a:r>
                            <a:rPr lang="sr-Cyrl-R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вероватноће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6642277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en-U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i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V(</a:t>
                          </a:r>
                          <a:r>
                            <a:rPr lang="en-US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en-US" baseline="-25000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j</a:t>
                          </a:r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smtClean="0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V</m:t>
                                </m:r>
                                <m:r>
                                  <m:rPr>
                                    <m:nor/>
                                  </m:rPr>
                                  <a:rPr lang="en-US" smtClean="0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(</m:t>
                                </m:r>
                                <m:r>
                                  <m:rPr>
                                    <m:nor/>
                                  </m:rPr>
                                  <a:rPr lang="en-US" smtClean="0">
                                    <a:solidFill>
                                      <a:schemeClr val="dk1"/>
                                    </a:solidFill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X</m:t>
                                </m:r>
                                <m:r>
                                  <m:rPr>
                                    <m:nor/>
                                  </m:rPr>
                                  <a:rPr lang="en-US" b="0" i="0" baseline="-25000" smtClean="0">
                                    <a:solidFill>
                                      <a:schemeClr val="dk1"/>
                                    </a:solidFill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  <m:r>
                                  <a:rPr lang="sr-Cyrl-RS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|</m:t>
                                </m:r>
                                <m:r>
                                  <m:rPr>
                                    <m:nor/>
                                  </m:rPr>
                                  <a:rPr lang="en-US">
                                    <a:solidFill>
                                      <a:schemeClr val="dk1"/>
                                    </a:solidFill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S</m:t>
                                </m:r>
                                <m:r>
                                  <m:rPr>
                                    <m:nor/>
                                  </m:rPr>
                                  <a:rPr lang="en-US" b="0" i="0" baseline="-25000" smtClean="0">
                                    <a:solidFill>
                                      <a:schemeClr val="dk1"/>
                                    </a:solidFill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j</m:t>
                                </m:r>
                                <m:r>
                                  <m:rPr>
                                    <m:nor/>
                                  </m:rPr>
                                  <a:rPr lang="en-US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V(</a:t>
                          </a:r>
                          <a:r>
                            <a:rPr lang="en-US" dirty="0" err="1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en-US" baseline="-25000" dirty="0" err="1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j</a:t>
                          </a:r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US" smtClean="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V</m:t>
                              </m:r>
                              <m:r>
                                <m:rPr>
                                  <m:nor/>
                                </m:rPr>
                                <a:rPr lang="en-US" smtClean="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 smtClean="0">
                                  <a:solidFill>
                                    <a:schemeClr val="dk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b="0" i="0" baseline="-25000" smtClean="0">
                                  <a:solidFill>
                                    <a:schemeClr val="dk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  <m:r>
                                <a:rPr lang="sr-Cyrl-RS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|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dk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S</m:t>
                              </m:r>
                              <m:r>
                                <m:rPr>
                                  <m:nor/>
                                </m:rPr>
                                <a:rPr lang="en-US" b="0" i="0" baseline="-25000" smtClean="0">
                                  <a:solidFill>
                                    <a:schemeClr val="dk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j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V(</a:t>
                          </a:r>
                          <a:r>
                            <a:rPr lang="en-US" dirty="0" err="1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en-US" baseline="-25000" dirty="0" err="1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j</a:t>
                          </a:r>
                          <a14:m>
                            <m:oMath xmlns:m="http://schemas.openxmlformats.org/officeDocument/2006/math">
                              <m:r>
                                <a:rPr lang="sr-Cyrl-RS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|</m:t>
                              </m:r>
                            </m:oMath>
                          </a14:m>
                          <a:r>
                            <a:rPr lang="en-US" dirty="0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X</a:t>
                          </a:r>
                          <a:r>
                            <a:rPr lang="en-US" baseline="-25000" dirty="0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924043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sr-Cyrl-C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0,1*0,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0,0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0,0</a:t>
                          </a:r>
                          <a:r>
                            <a:rPr lang="sr-Cyrl-R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/0,</a:t>
                          </a:r>
                          <a:r>
                            <a:rPr lang="sr-Cyrl-R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</a:t>
                          </a:r>
                          <a14:m>
                            <m:oMath xmlns:m="http://schemas.openxmlformats.org/officeDocument/2006/math">
                              <m:r>
                                <a:rPr lang="sr-Cyrl-RS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</a:t>
                          </a:r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</a:t>
                          </a:r>
                          <a:r>
                            <a:rPr lang="sr-Cyrl-R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878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936194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sr-Cyrl-C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0,4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6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0,4*0,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6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4/0,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</a:t>
                          </a:r>
                          <a14:m>
                            <m:oMath xmlns:m="http://schemas.openxmlformats.org/officeDocument/2006/math">
                              <m:r>
                                <a:rPr lang="sr-Cyrl-RS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585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0768969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sr-Cyrl-C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0,5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0,5*0,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5/0,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</a:t>
                          </a:r>
                          <a14:m>
                            <m:oMath xmlns:m="http://schemas.openxmlformats.org/officeDocument/2006/math">
                              <m:r>
                                <a:rPr lang="sr-Cyrl-RS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0,3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658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131357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Укупно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0,41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0285737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860990453"/>
                  </p:ext>
                </p:extLst>
              </p:nvPr>
            </p:nvGraphicFramePr>
            <p:xfrm>
              <a:off x="677863" y="2160588"/>
              <a:ext cx="8596310" cy="2763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37750">
                      <a:extLst>
                        <a:ext uri="{9D8B030D-6E8A-4147-A177-3AD203B41FA5}">
                          <a16:colId xmlns:a16="http://schemas.microsoft.com/office/drawing/2014/main" val="3476498815"/>
                        </a:ext>
                      </a:extLst>
                    </a:gridCol>
                    <a:gridCol w="1514168">
                      <a:extLst>
                        <a:ext uri="{9D8B030D-6E8A-4147-A177-3AD203B41FA5}">
                          <a16:colId xmlns:a16="http://schemas.microsoft.com/office/drawing/2014/main" val="2349688358"/>
                        </a:ext>
                      </a:extLst>
                    </a:gridCol>
                    <a:gridCol w="1838632">
                      <a:extLst>
                        <a:ext uri="{9D8B030D-6E8A-4147-A177-3AD203B41FA5}">
                          <a16:colId xmlns:a16="http://schemas.microsoft.com/office/drawing/2014/main" val="1358624076"/>
                        </a:ext>
                      </a:extLst>
                    </a:gridCol>
                    <a:gridCol w="1868129">
                      <a:extLst>
                        <a:ext uri="{9D8B030D-6E8A-4147-A177-3AD203B41FA5}">
                          <a16:colId xmlns:a16="http://schemas.microsoft.com/office/drawing/2014/main" val="3415009013"/>
                        </a:ext>
                      </a:extLst>
                    </a:gridCol>
                    <a:gridCol w="2037631">
                      <a:extLst>
                        <a:ext uri="{9D8B030D-6E8A-4147-A177-3AD203B41FA5}">
                          <a16:colId xmlns:a16="http://schemas.microsoft.com/office/drawing/2014/main" val="177360057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Стања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Априори </a:t>
                          </a:r>
                        </a:p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вероватноће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Условне вероватноће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Заједничке вероватноће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Апостериорне</a:t>
                          </a:r>
                        </a:p>
                        <a:p>
                          <a:pPr algn="ctr"/>
                          <a:r>
                            <a:rPr lang="sr-Cyrl-R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вероватноће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66422771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en-U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i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V(</a:t>
                          </a:r>
                          <a:r>
                            <a:rPr lang="en-US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en-US" baseline="-25000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j</a:t>
                          </a:r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98" t="-104762" r="-213576" b="-24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1140" t="-104762" r="-110098" b="-24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22754" t="-104762" r="-1198" b="-24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24043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sr-Cyrl-C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1140" t="-352459" r="-110098" b="-3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22754" t="-352459" r="-1198" b="-3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936194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sr-Cyrl-C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0,4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6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1140" t="-452459" r="-110098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22754" t="-452459" r="-1198" b="-2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0768969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sr-Cyrl-C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0,5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1140" t="-552459" r="-110098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22754" t="-552459" r="-1198" b="-1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31357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Укупно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0,41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0285737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24122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узорковањем</a:t>
            </a:r>
            <a:endParaRPr lang="en-US" sz="24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r-Latn-R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OŽ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sr-Latn-RS" dirty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sr-Cyrl-RS" baseline="-25000" dirty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 dirty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RS" baseline="-25000" dirty="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0,04878*250000+0,585*500000+0,3658*0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304500</a:t>
                </a:r>
                <a:endParaRPr lang="sr-Cyrl-R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sr-Latn-R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OŽ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sr-Latn-RS" dirty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sr-Cyrl-RS" baseline="-25000" dirty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 dirty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RS" baseline="-25000" dirty="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0,04878*0+0,585*0+0,3658*500000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182900</a:t>
                </a:r>
                <a:endParaRPr lang="sr-Cyrl-R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sr-Latn-R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OŽ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sr-Latn-RS" dirty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sr-Cyrl-RS" baseline="-25000" dirty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 dirty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RS" baseline="-25000" dirty="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&gt;</m:t>
                    </m:r>
                    <m:r>
                      <m:rPr>
                        <m:nor/>
                      </m:rPr>
                      <a:rPr lang="sr-Latn-R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O</m:t>
                    </m:r>
                    <m:r>
                      <m:rPr>
                        <m:nor/>
                      </m:rPr>
                      <a:rPr lang="sr-Latn-R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Ž</m:t>
                    </m:r>
                    <m:r>
                      <m:rPr>
                        <m:nor/>
                      </m:rPr>
                      <a: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sr-Latn-RS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sr-Cyrl-RS" baseline="-2500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  <m:r>
                      <m:rPr>
                        <m:nor/>
                      </m:rPr>
                      <a:rPr lang="en-US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sr-Cyrl-RS" b="0" i="0" baseline="-2500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sr-Cyrl-R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Треба изабрати пројекат</a:t>
                </a:r>
                <a14:m>
                  <m:oMath xmlns:m="http://schemas.openxmlformats.org/officeDocument/2006/math">
                    <m:r>
                      <a:rPr lang="sr-Cyrl-RS">
                        <a:solidFill>
                          <a:schemeClr val="dk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sr-Latn-RS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sr-Cyrl-RS" baseline="-2500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2</m:t>
                    </m:r>
                  </m:oMath>
                </a14:m>
                <a:r>
                  <a:rPr lang="sr-Cyrl-R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ако маркетиншко истраживање најави </a:t>
                </a:r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највероватнију </a:t>
                </a:r>
                <a:r>
                  <a:rPr lang="sr-Cyrl-R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реализацију</a:t>
                </a:r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endParaRPr lang="sr-Cyrl-R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 крају оптимална </a:t>
                </a:r>
                <a:r>
                  <a:rPr lang="sr-Cyrl-R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акција ако ј</a:t>
                </a:r>
                <a:r>
                  <a:rPr lang="sr-Cyrl-R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  </a:t>
                </a:r>
                <a:r>
                  <a:rPr lang="en-US" b="1" dirty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CS" b="1" baseline="-25000" dirty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sr-Cyrl-R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Cyrl-R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добијено као резултат </a:t>
                </a:r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узорковања се добија </a:t>
                </a:r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кори</a:t>
                </a:r>
                <a:r>
                  <a:rPr lang="sr-Cyrl-R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</a:t>
                </a:r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ћењем </a:t>
                </a:r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следеће матрице:</a:t>
                </a:r>
                <a:endParaRPr lang="sr-Cyrl-R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2" t="-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139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узорковањем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826897650"/>
                  </p:ext>
                </p:extLst>
              </p:nvPr>
            </p:nvGraphicFramePr>
            <p:xfrm>
              <a:off x="677863" y="2160588"/>
              <a:ext cx="8596310" cy="2763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37750">
                      <a:extLst>
                        <a:ext uri="{9D8B030D-6E8A-4147-A177-3AD203B41FA5}">
                          <a16:colId xmlns:a16="http://schemas.microsoft.com/office/drawing/2014/main" val="3476498815"/>
                        </a:ext>
                      </a:extLst>
                    </a:gridCol>
                    <a:gridCol w="1514168">
                      <a:extLst>
                        <a:ext uri="{9D8B030D-6E8A-4147-A177-3AD203B41FA5}">
                          <a16:colId xmlns:a16="http://schemas.microsoft.com/office/drawing/2014/main" val="2349688358"/>
                        </a:ext>
                      </a:extLst>
                    </a:gridCol>
                    <a:gridCol w="1838632">
                      <a:extLst>
                        <a:ext uri="{9D8B030D-6E8A-4147-A177-3AD203B41FA5}">
                          <a16:colId xmlns:a16="http://schemas.microsoft.com/office/drawing/2014/main" val="1358624076"/>
                        </a:ext>
                      </a:extLst>
                    </a:gridCol>
                    <a:gridCol w="1868129">
                      <a:extLst>
                        <a:ext uri="{9D8B030D-6E8A-4147-A177-3AD203B41FA5}">
                          <a16:colId xmlns:a16="http://schemas.microsoft.com/office/drawing/2014/main" val="3415009013"/>
                        </a:ext>
                      </a:extLst>
                    </a:gridCol>
                    <a:gridCol w="2037631">
                      <a:extLst>
                        <a:ext uri="{9D8B030D-6E8A-4147-A177-3AD203B41FA5}">
                          <a16:colId xmlns:a16="http://schemas.microsoft.com/office/drawing/2014/main" val="17736005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Стања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Априори </a:t>
                          </a:r>
                        </a:p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вероватноће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Условне вероватноће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Заједничке вероватноће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Апостериорне</a:t>
                          </a:r>
                        </a:p>
                        <a:p>
                          <a:pPr algn="ctr"/>
                          <a:r>
                            <a:rPr lang="sr-Cyrl-R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вероватноће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6642277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en-U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i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V(</a:t>
                          </a:r>
                          <a:r>
                            <a:rPr lang="en-US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en-US" baseline="-25000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j</a:t>
                          </a:r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smtClean="0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V</m:t>
                                </m:r>
                                <m:r>
                                  <m:rPr>
                                    <m:nor/>
                                  </m:rPr>
                                  <a:rPr lang="en-US" smtClean="0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(</m:t>
                                </m:r>
                                <m:r>
                                  <m:rPr>
                                    <m:nor/>
                                  </m:rPr>
                                  <a:rPr lang="en-US" smtClean="0">
                                    <a:solidFill>
                                      <a:schemeClr val="dk1"/>
                                    </a:solidFill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X</m:t>
                                </m:r>
                                <m:r>
                                  <m:rPr>
                                    <m:nor/>
                                  </m:rPr>
                                  <a:rPr lang="en-US" b="0" i="0" baseline="-25000" smtClean="0">
                                    <a:solidFill>
                                      <a:schemeClr val="dk1"/>
                                    </a:solidFill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  <m:r>
                                  <a:rPr lang="sr-Cyrl-RS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|</m:t>
                                </m:r>
                                <m:r>
                                  <m:rPr>
                                    <m:nor/>
                                  </m:rPr>
                                  <a:rPr lang="en-US">
                                    <a:solidFill>
                                      <a:schemeClr val="dk1"/>
                                    </a:solidFill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S</m:t>
                                </m:r>
                                <m:r>
                                  <m:rPr>
                                    <m:nor/>
                                  </m:rPr>
                                  <a:rPr lang="en-US" b="0" i="0" baseline="-25000" smtClean="0">
                                    <a:solidFill>
                                      <a:schemeClr val="dk1"/>
                                    </a:solidFill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j</m:t>
                                </m:r>
                                <m:r>
                                  <m:rPr>
                                    <m:nor/>
                                  </m:rPr>
                                  <a:rPr lang="en-US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V(</a:t>
                          </a:r>
                          <a:r>
                            <a:rPr lang="en-US" dirty="0" err="1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en-US" baseline="-25000" dirty="0" err="1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j</a:t>
                          </a:r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US" smtClean="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V</m:t>
                              </m:r>
                              <m:r>
                                <m:rPr>
                                  <m:nor/>
                                </m:rPr>
                                <a:rPr lang="en-US" smtClean="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 smtClean="0">
                                  <a:solidFill>
                                    <a:schemeClr val="dk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b="0" i="0" baseline="-25000" smtClean="0">
                                  <a:solidFill>
                                    <a:schemeClr val="dk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  <m:r>
                                <a:rPr lang="sr-Cyrl-RS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|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solidFill>
                                    <a:schemeClr val="dk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S</m:t>
                              </m:r>
                              <m:r>
                                <m:rPr>
                                  <m:nor/>
                                </m:rPr>
                                <a:rPr lang="en-US" b="0" i="0" baseline="-25000" smtClean="0">
                                  <a:solidFill>
                                    <a:schemeClr val="dk1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j</m:t>
                              </m:r>
                              <m:r>
                                <m:rPr>
                                  <m:nor/>
                                </m:rPr>
                                <a:rPr lang="en-US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V(</a:t>
                          </a:r>
                          <a:r>
                            <a:rPr lang="en-US" dirty="0" err="1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en-US" baseline="-25000" dirty="0" err="1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j</a:t>
                          </a:r>
                          <a14:m>
                            <m:oMath xmlns:m="http://schemas.openxmlformats.org/officeDocument/2006/math">
                              <m:r>
                                <a:rPr lang="sr-Cyrl-RS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|</m:t>
                              </m:r>
                            </m:oMath>
                          </a14:m>
                          <a:r>
                            <a:rPr lang="en-US" dirty="0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X</a:t>
                          </a:r>
                          <a:r>
                            <a:rPr lang="en-US" baseline="-25000" dirty="0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924043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sr-Cyrl-C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0,1*0,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0,0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0,0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/0,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</a:t>
                          </a:r>
                          <a14:m>
                            <m:oMath xmlns:m="http://schemas.openxmlformats.org/officeDocument/2006/math">
                              <m:r>
                                <a:rPr lang="sr-Cyrl-RS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023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936194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sr-Cyrl-C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0,4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0,4*0,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12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12</a:t>
                          </a:r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/0,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</a:t>
                          </a:r>
                          <a14:m>
                            <m:oMath xmlns:m="http://schemas.openxmlformats.org/officeDocument/2006/math">
                              <m:r>
                                <a:rPr lang="sr-Cyrl-RS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279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0768969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sr-Cyrl-C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0,5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6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0,5*0,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6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/0,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</a:t>
                          </a:r>
                          <a14:m>
                            <m:oMath xmlns:m="http://schemas.openxmlformats.org/officeDocument/2006/math">
                              <m:r>
                                <a:rPr lang="sr-Cyrl-RS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7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131357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Укупно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0,43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0285737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826897650"/>
                  </p:ext>
                </p:extLst>
              </p:nvPr>
            </p:nvGraphicFramePr>
            <p:xfrm>
              <a:off x="677863" y="2160588"/>
              <a:ext cx="8596310" cy="2763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37750">
                      <a:extLst>
                        <a:ext uri="{9D8B030D-6E8A-4147-A177-3AD203B41FA5}">
                          <a16:colId xmlns:a16="http://schemas.microsoft.com/office/drawing/2014/main" val="3476498815"/>
                        </a:ext>
                      </a:extLst>
                    </a:gridCol>
                    <a:gridCol w="1514168">
                      <a:extLst>
                        <a:ext uri="{9D8B030D-6E8A-4147-A177-3AD203B41FA5}">
                          <a16:colId xmlns:a16="http://schemas.microsoft.com/office/drawing/2014/main" val="2349688358"/>
                        </a:ext>
                      </a:extLst>
                    </a:gridCol>
                    <a:gridCol w="1838632">
                      <a:extLst>
                        <a:ext uri="{9D8B030D-6E8A-4147-A177-3AD203B41FA5}">
                          <a16:colId xmlns:a16="http://schemas.microsoft.com/office/drawing/2014/main" val="1358624076"/>
                        </a:ext>
                      </a:extLst>
                    </a:gridCol>
                    <a:gridCol w="1868129">
                      <a:extLst>
                        <a:ext uri="{9D8B030D-6E8A-4147-A177-3AD203B41FA5}">
                          <a16:colId xmlns:a16="http://schemas.microsoft.com/office/drawing/2014/main" val="3415009013"/>
                        </a:ext>
                      </a:extLst>
                    </a:gridCol>
                    <a:gridCol w="2037631">
                      <a:extLst>
                        <a:ext uri="{9D8B030D-6E8A-4147-A177-3AD203B41FA5}">
                          <a16:colId xmlns:a16="http://schemas.microsoft.com/office/drawing/2014/main" val="177360057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Стања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Априори </a:t>
                          </a:r>
                        </a:p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вероватноће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Условне вероватноће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Заједничке вероватноће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Апостериорне</a:t>
                          </a:r>
                        </a:p>
                        <a:p>
                          <a:pPr algn="ctr"/>
                          <a:r>
                            <a:rPr lang="sr-Cyrl-R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вероватноће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66422771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en-U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i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V(</a:t>
                          </a:r>
                          <a:r>
                            <a:rPr lang="en-US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en-US" baseline="-25000" smtClean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j</a:t>
                          </a:r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98" t="-104762" r="-213576" b="-24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1140" t="-104762" r="-110098" b="-24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22754" t="-104762" r="-1198" b="-24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24043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sr-Cyrl-C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1140" t="-352459" r="-110098" b="-3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22754" t="-352459" r="-1198" b="-3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936194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sr-Cyrl-C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0,4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1140" t="-452459" r="-110098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22754" t="-452459" r="-1198" b="-2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0768969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kern="12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</a:t>
                          </a:r>
                          <a:r>
                            <a:rPr lang="sr-Cyrl-CS" sz="1800" b="0" kern="1200" baseline="-25000" smtClean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en-US" sz="1800" b="0" kern="1200" smtClean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0,5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</a:t>
                          </a:r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6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1140" t="-552459" r="-110098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22754" t="-552459" r="-1198" b="-1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31357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Укупно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0,43</a:t>
                          </a:r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R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0285737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5025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24349" y="727587"/>
            <a:ext cx="8534400" cy="5486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endParaRPr lang="en-US" alt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2057400" y="3276600"/>
            <a:ext cx="762000" cy="762000"/>
          </a:xfrm>
          <a:prstGeom prst="rect">
            <a:avLst/>
          </a:prstGeom>
          <a:solidFill>
            <a:srgbClr val="B40E3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V="1">
            <a:off x="2819400" y="2133600"/>
            <a:ext cx="1447800" cy="15240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2819400" y="3657600"/>
            <a:ext cx="1143000" cy="914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Text Box 25"/>
          <p:cNvSpPr txBox="1">
            <a:spLocks noChangeArrowheads="1"/>
          </p:cNvSpPr>
          <p:nvPr/>
        </p:nvSpPr>
        <p:spPr bwMode="auto">
          <a:xfrm>
            <a:off x="3032125" y="2703513"/>
            <a:ext cx="34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079" name="Text Box 26"/>
          <p:cNvSpPr txBox="1">
            <a:spLocks noChangeArrowheads="1"/>
          </p:cNvSpPr>
          <p:nvPr/>
        </p:nvSpPr>
        <p:spPr bwMode="auto">
          <a:xfrm>
            <a:off x="3048000" y="4114801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080" name="Text Box 35"/>
          <p:cNvSpPr txBox="1">
            <a:spLocks noChangeArrowheads="1"/>
          </p:cNvSpPr>
          <p:nvPr/>
        </p:nvSpPr>
        <p:spPr bwMode="auto">
          <a:xfrm>
            <a:off x="4637841" y="2331561"/>
            <a:ext cx="4455066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sr-Cyrl-RS" altLang="en-US" b="1" smtClean="0">
                <a:solidFill>
                  <a:schemeClr val="bg1"/>
                </a:solidFill>
              </a:rPr>
              <a:t>Квадрат са две или више грана</a:t>
            </a:r>
          </a:p>
          <a:p>
            <a:pPr algn="just" eaLnBrk="1" hangingPunct="1"/>
            <a:r>
              <a:rPr lang="sr-Cyrl-RS" altLang="en-US" b="1" smtClean="0">
                <a:solidFill>
                  <a:schemeClr val="bg1"/>
                </a:solidFill>
              </a:rPr>
              <a:t>представља одлучивање.</a:t>
            </a:r>
          </a:p>
          <a:p>
            <a:pPr algn="just" eaLnBrk="1" hangingPunct="1"/>
            <a:r>
              <a:rPr lang="sr-Cyrl-RS" altLang="en-US" b="1" smtClean="0">
                <a:solidFill>
                  <a:schemeClr val="bg1"/>
                </a:solidFill>
              </a:rPr>
              <a:t>На овој слици су представљене две</a:t>
            </a:r>
          </a:p>
          <a:p>
            <a:pPr algn="just" eaLnBrk="1" hangingPunct="1"/>
            <a:r>
              <a:rPr lang="sr-Cyrl-RS" altLang="en-US" b="1" smtClean="0">
                <a:solidFill>
                  <a:schemeClr val="bg1"/>
                </a:solidFill>
              </a:rPr>
              <a:t>акције или алтерантиве.</a:t>
            </a:r>
            <a:endParaRPr lang="en-US" altLang="en-US" b="1">
              <a:solidFill>
                <a:schemeClr val="bg1"/>
              </a:solidFill>
            </a:endParaRPr>
          </a:p>
          <a:p>
            <a:pPr eaLnBrk="1" hangingPunct="1"/>
            <a:endParaRPr lang="en-US" altLang="en-US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33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узорковањем</a:t>
            </a:r>
            <a:endParaRPr lang="en-US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r-Latn-R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OŽ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sr-Latn-RS" dirty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sr-Cyrl-RS" baseline="-25000" dirty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 dirty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RS" baseline="-25000" dirty="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0,023*250000+0,279*500000+0,7*0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145250</a:t>
                </a:r>
                <a:endParaRPr lang="sr-Cyrl-R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sr-Latn-R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OŽ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sr-Latn-RS" dirty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sr-Cyrl-RS" baseline="-25000" dirty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 dirty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RS" baseline="-25000" dirty="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0,023*0+0,279*0+0,7*500000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350000</a:t>
                </a:r>
                <a:endParaRPr lang="sr-Cyrl-R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sr-Latn-R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OŽ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sr-Latn-RS" dirty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sr-Cyrl-RS" baseline="-25000" dirty="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14:m>
                  <m:oMath xmlns:m="http://schemas.openxmlformats.org/officeDocument/2006/math"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 dirty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RS" baseline="-25000" dirty="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&gt;</m:t>
                    </m:r>
                    <m:r>
                      <m:rPr>
                        <m:nor/>
                      </m:rPr>
                      <a:rPr lang="sr-Latn-R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O</m:t>
                    </m:r>
                    <m:r>
                      <m:rPr>
                        <m:nor/>
                      </m:rPr>
                      <a:rPr lang="sr-Latn-R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Ž</m:t>
                    </m:r>
                    <m:r>
                      <m:rPr>
                        <m:nor/>
                      </m:rPr>
                      <a: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sr-Latn-RS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sr-Cyrl-RS" b="0" i="0" baseline="-2500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1</m:t>
                    </m:r>
                    <m:r>
                      <a:rPr lang="sr-Cyrl-R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  <m:r>
                      <m:rPr>
                        <m:nor/>
                      </m:rPr>
                      <a:rPr lang="en-US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sr-Cyrl-RS" b="0" i="0" baseline="-2500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sr-Cyrl-R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Треба изабрати пројекат</a:t>
                </a:r>
                <a14:m>
                  <m:oMath xmlns:m="http://schemas.openxmlformats.org/officeDocument/2006/math">
                    <m:r>
                      <a:rPr lang="sr-Cyrl-RS">
                        <a:solidFill>
                          <a:schemeClr val="dk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sr-Latn-RS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sr-Cyrl-RS" b="0" i="0" baseline="-2500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1</m:t>
                    </m:r>
                  </m:oMath>
                </a14:m>
                <a:r>
                  <a:rPr lang="sr-Cyrl-R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ако маркетиншко истраживање најави </a:t>
                </a:r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веома вероватну </a:t>
                </a:r>
                <a:r>
                  <a:rPr lang="sr-Cyrl-R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реализацију</a:t>
                </a:r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/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Предходна анализа дефинише начин на који доносилац одлуке долази до оптималне одлуке у зависности од резултата експеримената (истраживање тржишта),</a:t>
                </a:r>
                <a:r>
                  <a:rPr lang="en-US" dirty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RS" baseline="-25000" dirty="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sr-Cyrl-RS" dirty="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</a:t>
                </a:r>
                <a:r>
                  <a:rPr lang="en-US" dirty="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RS" baseline="-25000" dirty="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</a:t>
                </a:r>
                <a:r>
                  <a:rPr lang="en-US" dirty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Cyrl-RS" baseline="-25000" dirty="0" smtClean="0">
                    <a:solidFill>
                      <a:schemeClr val="dk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3 .</a:t>
                </a:r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основу добијених резултата се сугерише избор одговарајућих оптималних одлука.</a:t>
                </a:r>
              </a:p>
              <a:p>
                <a:pPr algn="just"/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Тако дефинисана стратегија се назива </a:t>
                </a:r>
                <a:r>
                  <a:rPr lang="sr-Cyrl-R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оптималном стратегијом </a:t>
                </a:r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или </a:t>
                </a:r>
                <a:r>
                  <a:rPr lang="sr-Cyrl-R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оптималним правилом одлучивања</a:t>
                </a:r>
                <a:r>
                  <a:rPr lang="sr-Cyrl-R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</a:p>
              <a:p>
                <a:endParaRPr lang="sr-Cyrl-R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sr-Cyrl-R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2" t="-785" r="-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609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838200" y="695633"/>
            <a:ext cx="8534400" cy="5486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endParaRPr lang="en-US" alt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057400" y="3276600"/>
            <a:ext cx="762000" cy="762000"/>
          </a:xfrm>
          <a:prstGeom prst="rect">
            <a:avLst/>
          </a:prstGeom>
          <a:solidFill>
            <a:srgbClr val="B40E3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 flipV="1">
            <a:off x="2819400" y="2133600"/>
            <a:ext cx="1447800" cy="15240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2819400" y="3657600"/>
            <a:ext cx="1143000" cy="914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Oval 15"/>
          <p:cNvSpPr>
            <a:spLocks noChangeArrowheads="1"/>
          </p:cNvSpPr>
          <p:nvPr/>
        </p:nvSpPr>
        <p:spPr bwMode="auto">
          <a:xfrm>
            <a:off x="3962400" y="4343400"/>
            <a:ext cx="457200" cy="457200"/>
          </a:xfrm>
          <a:prstGeom prst="ellipse">
            <a:avLst/>
          </a:prstGeom>
          <a:solidFill>
            <a:srgbClr val="B40E3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4" name="Oval 23"/>
          <p:cNvSpPr>
            <a:spLocks noChangeArrowheads="1"/>
          </p:cNvSpPr>
          <p:nvPr/>
        </p:nvSpPr>
        <p:spPr bwMode="auto">
          <a:xfrm>
            <a:off x="4267200" y="1905000"/>
            <a:ext cx="457200" cy="457200"/>
          </a:xfrm>
          <a:prstGeom prst="ellipse">
            <a:avLst/>
          </a:prstGeom>
          <a:solidFill>
            <a:srgbClr val="B40E3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5" name="Text Box 25"/>
          <p:cNvSpPr txBox="1">
            <a:spLocks noChangeArrowheads="1"/>
          </p:cNvSpPr>
          <p:nvPr/>
        </p:nvSpPr>
        <p:spPr bwMode="auto">
          <a:xfrm>
            <a:off x="3032125" y="2703513"/>
            <a:ext cx="34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4106" name="Text Box 26"/>
          <p:cNvSpPr txBox="1">
            <a:spLocks noChangeArrowheads="1"/>
          </p:cNvSpPr>
          <p:nvPr/>
        </p:nvSpPr>
        <p:spPr bwMode="auto">
          <a:xfrm>
            <a:off x="3048000" y="4114801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4107" name="Text Box 35"/>
          <p:cNvSpPr txBox="1">
            <a:spLocks noChangeArrowheads="1"/>
          </p:cNvSpPr>
          <p:nvPr/>
        </p:nvSpPr>
        <p:spPr bwMode="auto">
          <a:xfrm>
            <a:off x="5290131" y="2747059"/>
            <a:ext cx="412664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Cyrl-RS" altLang="en-US" b="1" smtClean="0">
                <a:solidFill>
                  <a:schemeClr val="bg1"/>
                </a:solidFill>
              </a:rPr>
              <a:t>Кружић (чвор) на крајевима грана </a:t>
            </a:r>
          </a:p>
          <a:p>
            <a:pPr eaLnBrk="1" hangingPunct="1"/>
            <a:r>
              <a:rPr lang="sr-Cyrl-RS" altLang="en-US" b="1" smtClean="0">
                <a:solidFill>
                  <a:schemeClr val="bg1"/>
                </a:solidFill>
              </a:rPr>
              <a:t>представља случајни догађај.</a:t>
            </a:r>
          </a:p>
        </p:txBody>
      </p:sp>
    </p:spTree>
    <p:extLst>
      <p:ext uri="{BB962C8B-B14F-4D97-AF65-F5344CB8AC3E}">
        <p14:creationId xmlns:p14="http://schemas.microsoft.com/office/powerpoint/2010/main" val="400343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838200" y="609600"/>
            <a:ext cx="8534400" cy="5486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endParaRPr lang="en-US" alt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057400" y="3276600"/>
            <a:ext cx="762000" cy="762000"/>
          </a:xfrm>
          <a:prstGeom prst="rect">
            <a:avLst/>
          </a:prstGeom>
          <a:solidFill>
            <a:srgbClr val="B40E3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 flipV="1">
            <a:off x="2819400" y="2133600"/>
            <a:ext cx="1447800" cy="15240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2819400" y="3657600"/>
            <a:ext cx="1143000" cy="914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5396" name="Group 36"/>
          <p:cNvGrpSpPr>
            <a:grpSpLocks/>
          </p:cNvGrpSpPr>
          <p:nvPr/>
        </p:nvGrpSpPr>
        <p:grpSpPr bwMode="auto">
          <a:xfrm>
            <a:off x="4419600" y="4267200"/>
            <a:ext cx="3048000" cy="990600"/>
            <a:chOff x="1824" y="2688"/>
            <a:chExt cx="1920" cy="624"/>
          </a:xfrm>
        </p:grpSpPr>
        <p:sp>
          <p:nvSpPr>
            <p:cNvPr id="5150" name="Line 7"/>
            <p:cNvSpPr>
              <a:spLocks noChangeShapeType="1"/>
            </p:cNvSpPr>
            <p:nvPr/>
          </p:nvSpPr>
          <p:spPr bwMode="auto">
            <a:xfrm>
              <a:off x="2160" y="2688"/>
              <a:ext cx="158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Line 8"/>
            <p:cNvSpPr>
              <a:spLocks noChangeShapeType="1"/>
            </p:cNvSpPr>
            <p:nvPr/>
          </p:nvSpPr>
          <p:spPr bwMode="auto">
            <a:xfrm>
              <a:off x="2112" y="3312"/>
              <a:ext cx="1488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2" name="Line 9"/>
            <p:cNvSpPr>
              <a:spLocks noChangeShapeType="1"/>
            </p:cNvSpPr>
            <p:nvPr/>
          </p:nvSpPr>
          <p:spPr bwMode="auto">
            <a:xfrm flipV="1">
              <a:off x="1824" y="2688"/>
              <a:ext cx="336" cy="192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3" name="Line 10"/>
            <p:cNvSpPr>
              <a:spLocks noChangeShapeType="1"/>
            </p:cNvSpPr>
            <p:nvPr/>
          </p:nvSpPr>
          <p:spPr bwMode="auto">
            <a:xfrm>
              <a:off x="1824" y="2880"/>
              <a:ext cx="288" cy="432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7" name="Oval 15"/>
          <p:cNvSpPr>
            <a:spLocks noChangeArrowheads="1"/>
          </p:cNvSpPr>
          <p:nvPr/>
        </p:nvSpPr>
        <p:spPr bwMode="auto">
          <a:xfrm>
            <a:off x="3962400" y="4343400"/>
            <a:ext cx="457200" cy="457200"/>
          </a:xfrm>
          <a:prstGeom prst="ellipse">
            <a:avLst/>
          </a:prstGeom>
          <a:solidFill>
            <a:srgbClr val="B40E3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8" name="Text Box 16"/>
          <p:cNvSpPr txBox="1">
            <a:spLocks noChangeArrowheads="1"/>
          </p:cNvSpPr>
          <p:nvPr/>
        </p:nvSpPr>
        <p:spPr bwMode="auto">
          <a:xfrm>
            <a:off x="5105400" y="6172201"/>
            <a:ext cx="165942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                       </a:t>
            </a:r>
          </a:p>
        </p:txBody>
      </p:sp>
      <p:sp>
        <p:nvSpPr>
          <p:cNvPr id="5129" name="Oval 23"/>
          <p:cNvSpPr>
            <a:spLocks noChangeArrowheads="1"/>
          </p:cNvSpPr>
          <p:nvPr/>
        </p:nvSpPr>
        <p:spPr bwMode="auto">
          <a:xfrm>
            <a:off x="4267200" y="1905000"/>
            <a:ext cx="457200" cy="457200"/>
          </a:xfrm>
          <a:prstGeom prst="ellipse">
            <a:avLst/>
          </a:prstGeom>
          <a:solidFill>
            <a:srgbClr val="B40E3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0" name="Text Box 25"/>
          <p:cNvSpPr txBox="1">
            <a:spLocks noChangeArrowheads="1"/>
          </p:cNvSpPr>
          <p:nvPr/>
        </p:nvSpPr>
        <p:spPr bwMode="auto">
          <a:xfrm>
            <a:off x="3032125" y="2703513"/>
            <a:ext cx="34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5131" name="Text Box 26"/>
          <p:cNvSpPr txBox="1">
            <a:spLocks noChangeArrowheads="1"/>
          </p:cNvSpPr>
          <p:nvPr/>
        </p:nvSpPr>
        <p:spPr bwMode="auto">
          <a:xfrm>
            <a:off x="3048000" y="4114801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bg1"/>
                </a:solidFill>
              </a:rPr>
              <a:t>B</a:t>
            </a:r>
          </a:p>
        </p:txBody>
      </p:sp>
      <p:grpSp>
        <p:nvGrpSpPr>
          <p:cNvPr id="15395" name="Group 35"/>
          <p:cNvGrpSpPr>
            <a:grpSpLocks/>
          </p:cNvGrpSpPr>
          <p:nvPr/>
        </p:nvGrpSpPr>
        <p:grpSpPr bwMode="auto">
          <a:xfrm>
            <a:off x="4724400" y="1219200"/>
            <a:ext cx="2819400" cy="2057400"/>
            <a:chOff x="2016" y="768"/>
            <a:chExt cx="1776" cy="1296"/>
          </a:xfrm>
        </p:grpSpPr>
        <p:sp>
          <p:nvSpPr>
            <p:cNvPr id="5142" name="Line 6"/>
            <p:cNvSpPr>
              <a:spLocks noChangeShapeType="1"/>
            </p:cNvSpPr>
            <p:nvPr/>
          </p:nvSpPr>
          <p:spPr bwMode="auto">
            <a:xfrm>
              <a:off x="2400" y="2064"/>
              <a:ext cx="1392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Line 17"/>
            <p:cNvSpPr>
              <a:spLocks noChangeShapeType="1"/>
            </p:cNvSpPr>
            <p:nvPr/>
          </p:nvSpPr>
          <p:spPr bwMode="auto">
            <a:xfrm flipV="1">
              <a:off x="2016" y="1296"/>
              <a:ext cx="384" cy="48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4" name="Line 18"/>
            <p:cNvSpPr>
              <a:spLocks noChangeShapeType="1"/>
            </p:cNvSpPr>
            <p:nvPr/>
          </p:nvSpPr>
          <p:spPr bwMode="auto">
            <a:xfrm>
              <a:off x="2016" y="1344"/>
              <a:ext cx="384" cy="33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5" name="Line 19"/>
            <p:cNvSpPr>
              <a:spLocks noChangeShapeType="1"/>
            </p:cNvSpPr>
            <p:nvPr/>
          </p:nvSpPr>
          <p:spPr bwMode="auto">
            <a:xfrm flipV="1">
              <a:off x="2016" y="768"/>
              <a:ext cx="384" cy="57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Line 20"/>
            <p:cNvSpPr>
              <a:spLocks noChangeShapeType="1"/>
            </p:cNvSpPr>
            <p:nvPr/>
          </p:nvSpPr>
          <p:spPr bwMode="auto">
            <a:xfrm>
              <a:off x="2016" y="1344"/>
              <a:ext cx="384" cy="72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Line 27"/>
            <p:cNvSpPr>
              <a:spLocks noChangeShapeType="1"/>
            </p:cNvSpPr>
            <p:nvPr/>
          </p:nvSpPr>
          <p:spPr bwMode="auto">
            <a:xfrm>
              <a:off x="2400" y="1680"/>
              <a:ext cx="1392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Line 28"/>
            <p:cNvSpPr>
              <a:spLocks noChangeShapeType="1"/>
            </p:cNvSpPr>
            <p:nvPr/>
          </p:nvSpPr>
          <p:spPr bwMode="auto">
            <a:xfrm>
              <a:off x="2400" y="1296"/>
              <a:ext cx="1392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9" name="Line 29"/>
            <p:cNvSpPr>
              <a:spLocks noChangeShapeType="1"/>
            </p:cNvSpPr>
            <p:nvPr/>
          </p:nvSpPr>
          <p:spPr bwMode="auto">
            <a:xfrm>
              <a:off x="2400" y="768"/>
              <a:ext cx="1392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97" name="Text Box 37"/>
          <p:cNvSpPr txBox="1">
            <a:spLocks noChangeArrowheads="1"/>
          </p:cNvSpPr>
          <p:nvPr/>
        </p:nvSpPr>
        <p:spPr bwMode="auto">
          <a:xfrm>
            <a:off x="5105401" y="3352800"/>
            <a:ext cx="40544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Cyrl-RS" altLang="en-US" b="1" smtClean="0">
                <a:solidFill>
                  <a:schemeClr val="bg1"/>
                </a:solidFill>
              </a:rPr>
              <a:t>Случајни догађај морају да прате</a:t>
            </a:r>
          </a:p>
          <a:p>
            <a:pPr eaLnBrk="1" hangingPunct="1"/>
            <a:r>
              <a:rPr lang="sr-Cyrl-RS" altLang="en-US" b="1" smtClean="0">
                <a:solidFill>
                  <a:schemeClr val="bg1"/>
                </a:solidFill>
              </a:rPr>
              <a:t>два или више могућих исхода.</a:t>
            </a:r>
          </a:p>
        </p:txBody>
      </p:sp>
      <p:grpSp>
        <p:nvGrpSpPr>
          <p:cNvPr id="15404" name="Group 44"/>
          <p:cNvGrpSpPr>
            <a:grpSpLocks/>
          </p:cNvGrpSpPr>
          <p:nvPr/>
        </p:nvGrpSpPr>
        <p:grpSpPr bwMode="auto">
          <a:xfrm>
            <a:off x="7391400" y="990601"/>
            <a:ext cx="609600" cy="4481513"/>
            <a:chOff x="3696" y="624"/>
            <a:chExt cx="384" cy="2823"/>
          </a:xfrm>
        </p:grpSpPr>
        <p:sp>
          <p:nvSpPr>
            <p:cNvPr id="15398" name="Text Box 38"/>
            <p:cNvSpPr txBox="1">
              <a:spLocks noChangeArrowheads="1"/>
            </p:cNvSpPr>
            <p:nvPr/>
          </p:nvSpPr>
          <p:spPr bwMode="auto">
            <a:xfrm>
              <a:off x="3792" y="624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20</a:t>
              </a:r>
            </a:p>
          </p:txBody>
        </p:sp>
        <p:sp>
          <p:nvSpPr>
            <p:cNvPr id="15399" name="Text Box 39"/>
            <p:cNvSpPr txBox="1">
              <a:spLocks noChangeArrowheads="1"/>
            </p:cNvSpPr>
            <p:nvPr/>
          </p:nvSpPr>
          <p:spPr bwMode="auto">
            <a:xfrm>
              <a:off x="3696" y="3216"/>
              <a:ext cx="24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-1</a:t>
              </a:r>
            </a:p>
          </p:txBody>
        </p:sp>
        <p:sp>
          <p:nvSpPr>
            <p:cNvPr id="15400" name="Text Box 40"/>
            <p:cNvSpPr txBox="1">
              <a:spLocks noChangeArrowheads="1"/>
            </p:cNvSpPr>
            <p:nvPr/>
          </p:nvSpPr>
          <p:spPr bwMode="auto">
            <a:xfrm>
              <a:off x="3792" y="1200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10</a:t>
              </a:r>
            </a:p>
          </p:txBody>
        </p:sp>
        <p:sp>
          <p:nvSpPr>
            <p:cNvPr id="15401" name="Text Box 41"/>
            <p:cNvSpPr txBox="1">
              <a:spLocks noChangeArrowheads="1"/>
            </p:cNvSpPr>
            <p:nvPr/>
          </p:nvSpPr>
          <p:spPr bwMode="auto">
            <a:xfrm>
              <a:off x="3792" y="1584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15402" name="Text Box 42"/>
            <p:cNvSpPr txBox="1">
              <a:spLocks noChangeArrowheads="1"/>
            </p:cNvSpPr>
            <p:nvPr/>
          </p:nvSpPr>
          <p:spPr bwMode="auto">
            <a:xfrm>
              <a:off x="3792" y="1968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15403" name="Text Box 43"/>
            <p:cNvSpPr txBox="1">
              <a:spLocks noChangeArrowheads="1"/>
            </p:cNvSpPr>
            <p:nvPr/>
          </p:nvSpPr>
          <p:spPr bwMode="auto">
            <a:xfrm>
              <a:off x="3744" y="259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5</a:t>
              </a:r>
            </a:p>
          </p:txBody>
        </p:sp>
      </p:grpSp>
      <p:sp>
        <p:nvSpPr>
          <p:cNvPr id="15405" name="Text Box 45"/>
          <p:cNvSpPr txBox="1">
            <a:spLocks noChangeArrowheads="1"/>
          </p:cNvSpPr>
          <p:nvPr/>
        </p:nvSpPr>
        <p:spPr bwMode="auto">
          <a:xfrm>
            <a:off x="3603082" y="5431303"/>
            <a:ext cx="394071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Cyrl-RS" altLang="en-US" b="1" smtClean="0">
                <a:solidFill>
                  <a:schemeClr val="bg1"/>
                </a:solidFill>
              </a:rPr>
              <a:t>Сваки исход има неку тежинску вредност.</a:t>
            </a:r>
            <a:endParaRPr lang="en-US" altLang="en-US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12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53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53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53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5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5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9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685800" y="582422"/>
            <a:ext cx="8534400" cy="5486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endParaRPr lang="en-US" altLang="en-US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2057400" y="3276600"/>
            <a:ext cx="762000" cy="762000"/>
          </a:xfrm>
          <a:prstGeom prst="rect">
            <a:avLst/>
          </a:prstGeom>
          <a:solidFill>
            <a:srgbClr val="B40E3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V="1">
            <a:off x="2819400" y="2133600"/>
            <a:ext cx="1447800" cy="15240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2819400" y="3657600"/>
            <a:ext cx="1143000" cy="914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5334000" y="3276600"/>
            <a:ext cx="22098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Line 9"/>
          <p:cNvSpPr>
            <a:spLocks noChangeShapeType="1"/>
          </p:cNvSpPr>
          <p:nvPr/>
        </p:nvSpPr>
        <p:spPr bwMode="auto">
          <a:xfrm>
            <a:off x="4953000" y="4267200"/>
            <a:ext cx="25146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Line 10"/>
          <p:cNvSpPr>
            <a:spLocks noChangeShapeType="1"/>
          </p:cNvSpPr>
          <p:nvPr/>
        </p:nvSpPr>
        <p:spPr bwMode="auto">
          <a:xfrm>
            <a:off x="4876800" y="5257800"/>
            <a:ext cx="23622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Line 11"/>
          <p:cNvSpPr>
            <a:spLocks noChangeShapeType="1"/>
          </p:cNvSpPr>
          <p:nvPr/>
        </p:nvSpPr>
        <p:spPr bwMode="auto">
          <a:xfrm flipV="1">
            <a:off x="4419600" y="4267200"/>
            <a:ext cx="533400" cy="304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Line 12"/>
          <p:cNvSpPr>
            <a:spLocks noChangeShapeType="1"/>
          </p:cNvSpPr>
          <p:nvPr/>
        </p:nvSpPr>
        <p:spPr bwMode="auto">
          <a:xfrm>
            <a:off x="4419600" y="4572000"/>
            <a:ext cx="457200" cy="685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7543800" y="990601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20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7391400" y="5105401"/>
            <a:ext cx="387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-1</a:t>
            </a:r>
          </a:p>
        </p:txBody>
      </p:sp>
      <p:grpSp>
        <p:nvGrpSpPr>
          <p:cNvPr id="4140" name="Group 44"/>
          <p:cNvGrpSpPr>
            <a:grpSpLocks/>
          </p:cNvGrpSpPr>
          <p:nvPr/>
        </p:nvGrpSpPr>
        <p:grpSpPr bwMode="auto">
          <a:xfrm>
            <a:off x="5791200" y="3886201"/>
            <a:ext cx="641350" cy="1357313"/>
            <a:chOff x="2688" y="2448"/>
            <a:chExt cx="404" cy="855"/>
          </a:xfrm>
        </p:grpSpPr>
        <p:sp>
          <p:nvSpPr>
            <p:cNvPr id="4110" name="Text Box 14"/>
            <p:cNvSpPr txBox="1">
              <a:spLocks noChangeArrowheads="1"/>
            </p:cNvSpPr>
            <p:nvPr/>
          </p:nvSpPr>
          <p:spPr bwMode="auto">
            <a:xfrm>
              <a:off x="2736" y="2448"/>
              <a:ext cx="3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0.7 </a:t>
              </a:r>
            </a:p>
          </p:txBody>
        </p:sp>
        <p:sp>
          <p:nvSpPr>
            <p:cNvPr id="4114" name="Text Box 18"/>
            <p:cNvSpPr txBox="1">
              <a:spLocks noChangeArrowheads="1"/>
            </p:cNvSpPr>
            <p:nvPr/>
          </p:nvSpPr>
          <p:spPr bwMode="auto">
            <a:xfrm>
              <a:off x="2688" y="3072"/>
              <a:ext cx="3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0.3</a:t>
              </a:r>
            </a:p>
          </p:txBody>
        </p:sp>
      </p:grpSp>
      <p:sp>
        <p:nvSpPr>
          <p:cNvPr id="6158" name="Oval 19"/>
          <p:cNvSpPr>
            <a:spLocks noChangeArrowheads="1"/>
          </p:cNvSpPr>
          <p:nvPr/>
        </p:nvSpPr>
        <p:spPr bwMode="auto">
          <a:xfrm>
            <a:off x="3962400" y="4343400"/>
            <a:ext cx="457200" cy="457200"/>
          </a:xfrm>
          <a:prstGeom prst="ellipse">
            <a:avLst/>
          </a:prstGeom>
          <a:solidFill>
            <a:srgbClr val="B40E3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59" name="Text Box 20"/>
          <p:cNvSpPr txBox="1">
            <a:spLocks noChangeArrowheads="1"/>
          </p:cNvSpPr>
          <p:nvPr/>
        </p:nvSpPr>
        <p:spPr bwMode="auto">
          <a:xfrm>
            <a:off x="5105400" y="6172201"/>
            <a:ext cx="165942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                       </a:t>
            </a:r>
          </a:p>
        </p:txBody>
      </p:sp>
      <p:sp>
        <p:nvSpPr>
          <p:cNvPr id="6160" name="Line 22"/>
          <p:cNvSpPr>
            <a:spLocks noChangeShapeType="1"/>
          </p:cNvSpPr>
          <p:nvPr/>
        </p:nvSpPr>
        <p:spPr bwMode="auto">
          <a:xfrm flipV="1">
            <a:off x="4724400" y="2057400"/>
            <a:ext cx="609600" cy="76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1" name="Line 23"/>
          <p:cNvSpPr>
            <a:spLocks noChangeShapeType="1"/>
          </p:cNvSpPr>
          <p:nvPr/>
        </p:nvSpPr>
        <p:spPr bwMode="auto">
          <a:xfrm>
            <a:off x="4724400" y="2133600"/>
            <a:ext cx="609600" cy="533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2" name="Line 24"/>
          <p:cNvSpPr>
            <a:spLocks noChangeShapeType="1"/>
          </p:cNvSpPr>
          <p:nvPr/>
        </p:nvSpPr>
        <p:spPr bwMode="auto">
          <a:xfrm flipV="1">
            <a:off x="4724400" y="1219200"/>
            <a:ext cx="609600" cy="914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3" name="Line 25"/>
          <p:cNvSpPr>
            <a:spLocks noChangeShapeType="1"/>
          </p:cNvSpPr>
          <p:nvPr/>
        </p:nvSpPr>
        <p:spPr bwMode="auto">
          <a:xfrm>
            <a:off x="4724400" y="2133600"/>
            <a:ext cx="609600" cy="11430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2" name="Text Box 26"/>
          <p:cNvSpPr txBox="1">
            <a:spLocks noChangeArrowheads="1"/>
          </p:cNvSpPr>
          <p:nvPr/>
        </p:nvSpPr>
        <p:spPr bwMode="auto">
          <a:xfrm>
            <a:off x="6019800" y="838201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0.1</a:t>
            </a:r>
          </a:p>
        </p:txBody>
      </p: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6019800" y="2895601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0.1</a:t>
            </a:r>
          </a:p>
        </p:txBody>
      </p:sp>
      <p:sp>
        <p:nvSpPr>
          <p:cNvPr id="6166" name="Oval 28"/>
          <p:cNvSpPr>
            <a:spLocks noChangeArrowheads="1"/>
          </p:cNvSpPr>
          <p:nvPr/>
        </p:nvSpPr>
        <p:spPr bwMode="auto">
          <a:xfrm>
            <a:off x="4267200" y="1905000"/>
            <a:ext cx="457200" cy="457200"/>
          </a:xfrm>
          <a:prstGeom prst="ellipse">
            <a:avLst/>
          </a:prstGeom>
          <a:solidFill>
            <a:srgbClr val="B40E3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7543800" y="1905001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10</a:t>
            </a:r>
          </a:p>
        </p:txBody>
      </p:sp>
      <p:sp>
        <p:nvSpPr>
          <p:cNvPr id="6168" name="Text Box 30"/>
          <p:cNvSpPr txBox="1">
            <a:spLocks noChangeArrowheads="1"/>
          </p:cNvSpPr>
          <p:nvPr/>
        </p:nvSpPr>
        <p:spPr bwMode="auto">
          <a:xfrm>
            <a:off x="3032125" y="2703513"/>
            <a:ext cx="34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6169" name="Text Box 31"/>
          <p:cNvSpPr txBox="1">
            <a:spLocks noChangeArrowheads="1"/>
          </p:cNvSpPr>
          <p:nvPr/>
        </p:nvSpPr>
        <p:spPr bwMode="auto">
          <a:xfrm>
            <a:off x="3048000" y="4114801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6170" name="Line 35"/>
          <p:cNvSpPr>
            <a:spLocks noChangeShapeType="1"/>
          </p:cNvSpPr>
          <p:nvPr/>
        </p:nvSpPr>
        <p:spPr bwMode="auto">
          <a:xfrm>
            <a:off x="5334000" y="2667000"/>
            <a:ext cx="22098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1" name="Line 36"/>
          <p:cNvSpPr>
            <a:spLocks noChangeShapeType="1"/>
          </p:cNvSpPr>
          <p:nvPr/>
        </p:nvSpPr>
        <p:spPr bwMode="auto">
          <a:xfrm>
            <a:off x="5334000" y="2057400"/>
            <a:ext cx="22098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2" name="Line 37"/>
          <p:cNvSpPr>
            <a:spLocks noChangeShapeType="1"/>
          </p:cNvSpPr>
          <p:nvPr/>
        </p:nvSpPr>
        <p:spPr bwMode="auto">
          <a:xfrm>
            <a:off x="5334000" y="1219200"/>
            <a:ext cx="22098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7543800" y="2514601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6</a:t>
            </a:r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7543800" y="3124201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4136" name="Text Box 40"/>
          <p:cNvSpPr txBox="1">
            <a:spLocks noChangeArrowheads="1"/>
          </p:cNvSpPr>
          <p:nvPr/>
        </p:nvSpPr>
        <p:spPr bwMode="auto">
          <a:xfrm>
            <a:off x="7467600" y="4114801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4137" name="Text Box 41"/>
          <p:cNvSpPr txBox="1">
            <a:spLocks noChangeArrowheads="1"/>
          </p:cNvSpPr>
          <p:nvPr/>
        </p:nvSpPr>
        <p:spPr bwMode="auto">
          <a:xfrm>
            <a:off x="5943600" y="2286001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0.6</a:t>
            </a:r>
          </a:p>
        </p:txBody>
      </p: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5943600" y="1676401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0.2</a:t>
            </a:r>
          </a:p>
        </p:txBody>
      </p:sp>
      <p:sp>
        <p:nvSpPr>
          <p:cNvPr id="4139" name="Text Box 43"/>
          <p:cNvSpPr txBox="1">
            <a:spLocks noChangeArrowheads="1"/>
          </p:cNvSpPr>
          <p:nvPr/>
        </p:nvSpPr>
        <p:spPr bwMode="auto">
          <a:xfrm>
            <a:off x="1588475" y="5410200"/>
            <a:ext cx="703384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/>
              <a:t>Сваки исход повезан са случајним догађајем има вероватноћу. </a:t>
            </a:r>
            <a:br>
              <a:rPr lang="ru-RU"/>
            </a:br>
            <a:r>
              <a:rPr lang="ru-RU"/>
              <a:t>Збир свих вероватноћа за сваки догађај мора </a:t>
            </a:r>
            <a:r>
              <a:rPr lang="ru-RU" smtClean="0"/>
              <a:t>бити једнак 1.</a:t>
            </a:r>
            <a:endParaRPr lang="en-US" altLang="en-US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32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4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4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4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2" grpId="0"/>
      <p:bldP spid="4123" grpId="0"/>
      <p:bldP spid="4137" grpId="0"/>
      <p:bldP spid="41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712839" y="589935"/>
            <a:ext cx="8534400" cy="5486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endParaRPr lang="en-US" altLang="en-US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093839" y="3256935"/>
            <a:ext cx="762000" cy="762000"/>
          </a:xfrm>
          <a:prstGeom prst="rect">
            <a:avLst/>
          </a:prstGeom>
          <a:solidFill>
            <a:srgbClr val="B40E3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V="1">
            <a:off x="1855839" y="2113935"/>
            <a:ext cx="1447800" cy="15240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1855839" y="3637935"/>
            <a:ext cx="1143000" cy="914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4370439" y="3256935"/>
            <a:ext cx="22098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3989439" y="4247535"/>
            <a:ext cx="25146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3913239" y="5238135"/>
            <a:ext cx="23622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 flipV="1">
            <a:off x="3456039" y="4247535"/>
            <a:ext cx="533400" cy="304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3456039" y="4552335"/>
            <a:ext cx="457200" cy="685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4903839" y="3866536"/>
            <a:ext cx="565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0.7 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6580239" y="970936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20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6427839" y="5085736"/>
            <a:ext cx="387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-1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4827639" y="4857136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0.3</a:t>
            </a:r>
          </a:p>
        </p:txBody>
      </p:sp>
      <p:sp>
        <p:nvSpPr>
          <p:cNvPr id="7183" name="Oval 15"/>
          <p:cNvSpPr>
            <a:spLocks noChangeArrowheads="1"/>
          </p:cNvSpPr>
          <p:nvPr/>
        </p:nvSpPr>
        <p:spPr bwMode="auto">
          <a:xfrm>
            <a:off x="2998839" y="4323735"/>
            <a:ext cx="457200" cy="457200"/>
          </a:xfrm>
          <a:prstGeom prst="ellipse">
            <a:avLst/>
          </a:prstGeom>
          <a:solidFill>
            <a:srgbClr val="B40E3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 flipV="1">
            <a:off x="3760839" y="2037735"/>
            <a:ext cx="609600" cy="76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>
            <a:off x="3760839" y="2113935"/>
            <a:ext cx="609600" cy="533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 flipV="1">
            <a:off x="3760839" y="1199535"/>
            <a:ext cx="609600" cy="914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>
            <a:off x="3760839" y="2113935"/>
            <a:ext cx="609600" cy="11430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5056239" y="818536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0.1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5056239" y="2875936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0.1</a:t>
            </a:r>
          </a:p>
        </p:txBody>
      </p:sp>
      <p:sp>
        <p:nvSpPr>
          <p:cNvPr id="7191" name="Oval 23"/>
          <p:cNvSpPr>
            <a:spLocks noChangeArrowheads="1"/>
          </p:cNvSpPr>
          <p:nvPr/>
        </p:nvSpPr>
        <p:spPr bwMode="auto">
          <a:xfrm>
            <a:off x="3303639" y="1885335"/>
            <a:ext cx="457200" cy="457200"/>
          </a:xfrm>
          <a:prstGeom prst="ellipse">
            <a:avLst/>
          </a:prstGeom>
          <a:solidFill>
            <a:srgbClr val="B40E3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6580239" y="1885336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10</a:t>
            </a: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2068564" y="2683848"/>
            <a:ext cx="34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2084439" y="4095136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7195" name="Line 27"/>
          <p:cNvSpPr>
            <a:spLocks noChangeShapeType="1"/>
          </p:cNvSpPr>
          <p:nvPr/>
        </p:nvSpPr>
        <p:spPr bwMode="auto">
          <a:xfrm>
            <a:off x="4370439" y="2647335"/>
            <a:ext cx="22098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6" name="Line 28"/>
          <p:cNvSpPr>
            <a:spLocks noChangeShapeType="1"/>
          </p:cNvSpPr>
          <p:nvPr/>
        </p:nvSpPr>
        <p:spPr bwMode="auto">
          <a:xfrm>
            <a:off x="4370439" y="2037735"/>
            <a:ext cx="22098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7" name="Line 29"/>
          <p:cNvSpPr>
            <a:spLocks noChangeShapeType="1"/>
          </p:cNvSpPr>
          <p:nvPr/>
        </p:nvSpPr>
        <p:spPr bwMode="auto">
          <a:xfrm>
            <a:off x="4370439" y="1199535"/>
            <a:ext cx="22098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6580239" y="2494936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6</a:t>
            </a:r>
          </a:p>
        </p:txBody>
      </p: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6580239" y="3104536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6504039" y="4095136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4980039" y="2266336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0.6</a:t>
            </a:r>
          </a:p>
        </p:txBody>
      </p:sp>
      <p:sp>
        <p:nvSpPr>
          <p:cNvPr id="6178" name="Text Box 34"/>
          <p:cNvSpPr txBox="1">
            <a:spLocks noChangeArrowheads="1"/>
          </p:cNvSpPr>
          <p:nvPr/>
        </p:nvSpPr>
        <p:spPr bwMode="auto">
          <a:xfrm>
            <a:off x="4980039" y="1656736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0.2</a:t>
            </a:r>
          </a:p>
        </p:txBody>
      </p:sp>
      <p:sp>
        <p:nvSpPr>
          <p:cNvPr id="6179" name="Text Box 35"/>
          <p:cNvSpPr txBox="1">
            <a:spLocks noChangeArrowheads="1"/>
          </p:cNvSpPr>
          <p:nvPr/>
        </p:nvSpPr>
        <p:spPr bwMode="auto">
          <a:xfrm>
            <a:off x="7478764" y="1083648"/>
            <a:ext cx="1384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0.1 x 20 = 2</a:t>
            </a: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7494639" y="1809136"/>
            <a:ext cx="1384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0.2 x 10 = 2</a:t>
            </a:r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7494639" y="2494936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0.6 x 6 = 3.6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7494639" y="3104536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0.1 x 5 = 0.5</a:t>
            </a: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7494639" y="4018936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bg1"/>
                </a:solidFill>
              </a:rPr>
              <a:t>0.</a:t>
            </a:r>
            <a:r>
              <a:rPr lang="sr-Cyrl-RS" altLang="en-US" smtClean="0">
                <a:solidFill>
                  <a:schemeClr val="bg1"/>
                </a:solidFill>
              </a:rPr>
              <a:t>7</a:t>
            </a:r>
            <a:r>
              <a:rPr lang="en-US" altLang="en-US" smtClean="0">
                <a:solidFill>
                  <a:schemeClr val="bg1"/>
                </a:solidFill>
              </a:rPr>
              <a:t> </a:t>
            </a:r>
            <a:r>
              <a:rPr lang="en-US" altLang="en-US">
                <a:solidFill>
                  <a:schemeClr val="bg1"/>
                </a:solidFill>
              </a:rPr>
              <a:t>x 5 = 3.5</a:t>
            </a: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7418439" y="5085736"/>
            <a:ext cx="160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0.3 x -1 = -0.3</a:t>
            </a:r>
          </a:p>
        </p:txBody>
      </p:sp>
    </p:spTree>
    <p:extLst>
      <p:ext uri="{BB962C8B-B14F-4D97-AF65-F5344CB8AC3E}">
        <p14:creationId xmlns:p14="http://schemas.microsoft.com/office/powerpoint/2010/main" val="3488810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9" grpId="0"/>
      <p:bldP spid="6180" grpId="0"/>
      <p:bldP spid="6181" grpId="0"/>
      <p:bldP spid="6182" grpId="0"/>
      <p:bldP spid="6183" grpId="0"/>
      <p:bldP spid="618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855406" y="685801"/>
            <a:ext cx="8534400" cy="5486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endParaRPr lang="en-US" altLang="en-US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388806" y="3266768"/>
            <a:ext cx="762000" cy="762000"/>
          </a:xfrm>
          <a:prstGeom prst="rect">
            <a:avLst/>
          </a:prstGeom>
          <a:solidFill>
            <a:srgbClr val="B40E3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V="1">
            <a:off x="2150806" y="2123768"/>
            <a:ext cx="1447800" cy="15240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2150806" y="3647768"/>
            <a:ext cx="1143000" cy="914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4665406" y="3266768"/>
            <a:ext cx="22098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4284406" y="4257368"/>
            <a:ext cx="25146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4208206" y="5247968"/>
            <a:ext cx="23622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V="1">
            <a:off x="3751006" y="4257368"/>
            <a:ext cx="533400" cy="304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3751006" y="4562168"/>
            <a:ext cx="457200" cy="685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5198806" y="3876369"/>
            <a:ext cx="565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0.7 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6875206" y="980769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20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6722806" y="5095569"/>
            <a:ext cx="387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-1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5122606" y="4866969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0.3</a:t>
            </a:r>
          </a:p>
        </p:txBody>
      </p:sp>
      <p:sp>
        <p:nvSpPr>
          <p:cNvPr id="8207" name="Oval 15"/>
          <p:cNvSpPr>
            <a:spLocks noChangeArrowheads="1"/>
          </p:cNvSpPr>
          <p:nvPr/>
        </p:nvSpPr>
        <p:spPr bwMode="auto">
          <a:xfrm>
            <a:off x="3293806" y="4333568"/>
            <a:ext cx="457200" cy="457200"/>
          </a:xfrm>
          <a:prstGeom prst="ellipse">
            <a:avLst/>
          </a:prstGeom>
          <a:solidFill>
            <a:srgbClr val="B40E3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4436806" y="6162369"/>
            <a:ext cx="159530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                      </a:t>
            </a:r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V="1">
            <a:off x="4055806" y="2047568"/>
            <a:ext cx="609600" cy="76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4055806" y="2123768"/>
            <a:ext cx="609600" cy="533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 flipV="1">
            <a:off x="4055806" y="1209368"/>
            <a:ext cx="609600" cy="914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Line 20"/>
          <p:cNvSpPr>
            <a:spLocks noChangeShapeType="1"/>
          </p:cNvSpPr>
          <p:nvPr/>
        </p:nvSpPr>
        <p:spPr bwMode="auto">
          <a:xfrm>
            <a:off x="4055806" y="2123768"/>
            <a:ext cx="609600" cy="11430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5351206" y="828369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0.1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5351206" y="2885769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0.1</a:t>
            </a:r>
          </a:p>
        </p:txBody>
      </p:sp>
      <p:sp>
        <p:nvSpPr>
          <p:cNvPr id="8215" name="Oval 23"/>
          <p:cNvSpPr>
            <a:spLocks noChangeArrowheads="1"/>
          </p:cNvSpPr>
          <p:nvPr/>
        </p:nvSpPr>
        <p:spPr bwMode="auto">
          <a:xfrm>
            <a:off x="3598606" y="1895168"/>
            <a:ext cx="457200" cy="457200"/>
          </a:xfrm>
          <a:prstGeom prst="ellipse">
            <a:avLst/>
          </a:prstGeom>
          <a:solidFill>
            <a:srgbClr val="B40E3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6875206" y="1895169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10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2363531" y="2693681"/>
            <a:ext cx="34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2379406" y="4104969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>
            <a:off x="4665406" y="2657168"/>
            <a:ext cx="22098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>
            <a:off x="4665406" y="2047568"/>
            <a:ext cx="22098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1" name="Line 29"/>
          <p:cNvSpPr>
            <a:spLocks noChangeShapeType="1"/>
          </p:cNvSpPr>
          <p:nvPr/>
        </p:nvSpPr>
        <p:spPr bwMode="auto">
          <a:xfrm>
            <a:off x="4665406" y="1209368"/>
            <a:ext cx="22098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6875206" y="2504769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6</a:t>
            </a:r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6875206" y="3114369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6799006" y="4104969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5275006" y="2276169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0.6</a:t>
            </a:r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5275006" y="1666569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0.2</a:t>
            </a: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7773731" y="1093481"/>
            <a:ext cx="1384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0.1 x 20 = 2</a:t>
            </a: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7789606" y="1818969"/>
            <a:ext cx="1384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0.2 x 10 = 2</a:t>
            </a:r>
          </a:p>
        </p:txBody>
      </p:sp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7789606" y="2504769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0.6 x 6 = 3.6</a:t>
            </a:r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7789606" y="3114369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0.1 x 5 = 0.5</a:t>
            </a:r>
          </a:p>
        </p:txBody>
      </p: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7789606" y="4028769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0.7 x 5 = 3.5</a:t>
            </a:r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7522231" y="5094259"/>
            <a:ext cx="17684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0.3 x </a:t>
            </a:r>
            <a:r>
              <a:rPr lang="sr-Cyrl-RS" altLang="en-US" smtClean="0">
                <a:solidFill>
                  <a:schemeClr val="bg1"/>
                </a:solidFill>
              </a:rPr>
              <a:t>(</a:t>
            </a:r>
            <a:r>
              <a:rPr lang="en-US" altLang="en-US" smtClean="0">
                <a:solidFill>
                  <a:schemeClr val="bg1"/>
                </a:solidFill>
              </a:rPr>
              <a:t>-1</a:t>
            </a:r>
            <a:r>
              <a:rPr lang="sr-Cyrl-RS" altLang="en-US" smtClean="0">
                <a:solidFill>
                  <a:schemeClr val="bg1"/>
                </a:solidFill>
              </a:rPr>
              <a:t>)</a:t>
            </a:r>
            <a:r>
              <a:rPr lang="en-US" altLang="en-US" smtClean="0">
                <a:solidFill>
                  <a:schemeClr val="bg1"/>
                </a:solidFill>
              </a:rPr>
              <a:t> </a:t>
            </a:r>
            <a:r>
              <a:rPr lang="en-US" altLang="en-US">
                <a:solidFill>
                  <a:schemeClr val="bg1"/>
                </a:solidFill>
              </a:rPr>
              <a:t>= -0.3</a:t>
            </a:r>
          </a:p>
        </p:txBody>
      </p:sp>
      <p:sp>
        <p:nvSpPr>
          <p:cNvPr id="8233" name="Text Box 41"/>
          <p:cNvSpPr txBox="1">
            <a:spLocks noChangeArrowheads="1"/>
          </p:cNvSpPr>
          <p:nvPr/>
        </p:nvSpPr>
        <p:spPr bwMode="auto">
          <a:xfrm>
            <a:off x="1998406" y="4790769"/>
            <a:ext cx="165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bg1"/>
                </a:solidFill>
              </a:rPr>
              <a:t>3.2</a:t>
            </a:r>
            <a:r>
              <a:rPr lang="en-US" altLang="en-US">
                <a:solidFill>
                  <a:schemeClr val="bg1"/>
                </a:solidFill>
              </a:rPr>
              <a:t> = 3.5 – 0.3</a:t>
            </a:r>
          </a:p>
        </p:txBody>
      </p:sp>
      <p:sp>
        <p:nvSpPr>
          <p:cNvPr id="7210" name="Oval 42"/>
          <p:cNvSpPr>
            <a:spLocks noChangeArrowheads="1"/>
          </p:cNvSpPr>
          <p:nvPr/>
        </p:nvSpPr>
        <p:spPr bwMode="auto">
          <a:xfrm>
            <a:off x="1998406" y="4714568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35" name="Text Box 43"/>
          <p:cNvSpPr txBox="1">
            <a:spLocks noChangeArrowheads="1"/>
          </p:cNvSpPr>
          <p:nvPr/>
        </p:nvSpPr>
        <p:spPr bwMode="auto">
          <a:xfrm>
            <a:off x="1846006" y="1133169"/>
            <a:ext cx="2432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bg1"/>
                </a:solidFill>
              </a:rPr>
              <a:t>8.1</a:t>
            </a:r>
            <a:r>
              <a:rPr lang="en-US" altLang="en-US">
                <a:solidFill>
                  <a:schemeClr val="bg1"/>
                </a:solidFill>
              </a:rPr>
              <a:t> = 2 + 2 + 3.6 + 0.5</a:t>
            </a:r>
          </a:p>
        </p:txBody>
      </p:sp>
      <p:sp>
        <p:nvSpPr>
          <p:cNvPr id="7212" name="Oval 44"/>
          <p:cNvSpPr>
            <a:spLocks noChangeArrowheads="1"/>
          </p:cNvSpPr>
          <p:nvPr/>
        </p:nvSpPr>
        <p:spPr bwMode="auto">
          <a:xfrm>
            <a:off x="1846006" y="1056968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4367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2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72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0" grpId="0" animBg="1"/>
      <p:bldP spid="72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805230" y="899964"/>
            <a:ext cx="8534400" cy="5486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1260987" y="3306097"/>
            <a:ext cx="762000" cy="762000"/>
          </a:xfrm>
          <a:prstGeom prst="rect">
            <a:avLst/>
          </a:prstGeom>
          <a:solidFill>
            <a:srgbClr val="B40E3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 flipV="1">
            <a:off x="2022987" y="2772697"/>
            <a:ext cx="1066800" cy="914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2022987" y="3687097"/>
            <a:ext cx="914400" cy="838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2" name="Line 7"/>
          <p:cNvSpPr>
            <a:spLocks noChangeShapeType="1"/>
          </p:cNvSpPr>
          <p:nvPr/>
        </p:nvSpPr>
        <p:spPr bwMode="auto">
          <a:xfrm>
            <a:off x="3775587" y="4296697"/>
            <a:ext cx="40386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Line 8"/>
          <p:cNvSpPr>
            <a:spLocks noChangeShapeType="1"/>
          </p:cNvSpPr>
          <p:nvPr/>
        </p:nvSpPr>
        <p:spPr bwMode="auto">
          <a:xfrm>
            <a:off x="3699387" y="5287297"/>
            <a:ext cx="41148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Line 9"/>
          <p:cNvSpPr>
            <a:spLocks noChangeShapeType="1"/>
          </p:cNvSpPr>
          <p:nvPr/>
        </p:nvSpPr>
        <p:spPr bwMode="auto">
          <a:xfrm flipV="1">
            <a:off x="3242187" y="4296697"/>
            <a:ext cx="533400" cy="304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Line 10"/>
          <p:cNvSpPr>
            <a:spLocks noChangeShapeType="1"/>
          </p:cNvSpPr>
          <p:nvPr/>
        </p:nvSpPr>
        <p:spPr bwMode="auto">
          <a:xfrm>
            <a:off x="3242187" y="4601497"/>
            <a:ext cx="457200" cy="685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5072430" y="3915698"/>
            <a:ext cx="692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0.45 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8034361" y="5101330"/>
            <a:ext cx="44114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50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5072430" y="4917974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0.55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230" name="Oval 15"/>
          <p:cNvSpPr>
            <a:spLocks noChangeArrowheads="1"/>
          </p:cNvSpPr>
          <p:nvPr/>
        </p:nvSpPr>
        <p:spPr bwMode="auto">
          <a:xfrm>
            <a:off x="2784987" y="4372897"/>
            <a:ext cx="457200" cy="457200"/>
          </a:xfrm>
          <a:prstGeom prst="ellipse">
            <a:avLst/>
          </a:prstGeom>
          <a:solidFill>
            <a:srgbClr val="B40E3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31" name="Text Box 16"/>
          <p:cNvSpPr txBox="1">
            <a:spLocks noChangeArrowheads="1"/>
          </p:cNvSpPr>
          <p:nvPr/>
        </p:nvSpPr>
        <p:spPr bwMode="auto">
          <a:xfrm>
            <a:off x="4308987" y="6201698"/>
            <a:ext cx="15311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                     </a:t>
            </a:r>
          </a:p>
        </p:txBody>
      </p:sp>
      <p:sp>
        <p:nvSpPr>
          <p:cNvPr id="9235" name="Oval 23"/>
          <p:cNvSpPr>
            <a:spLocks noChangeArrowheads="1"/>
          </p:cNvSpPr>
          <p:nvPr/>
        </p:nvSpPr>
        <p:spPr bwMode="auto">
          <a:xfrm>
            <a:off x="2861187" y="2544097"/>
            <a:ext cx="457200" cy="457200"/>
          </a:xfrm>
          <a:prstGeom prst="ellipse">
            <a:avLst/>
          </a:prstGeom>
          <a:solidFill>
            <a:srgbClr val="B40E3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37" name="Text Box 25"/>
          <p:cNvSpPr txBox="1">
            <a:spLocks noChangeArrowheads="1"/>
          </p:cNvSpPr>
          <p:nvPr/>
        </p:nvSpPr>
        <p:spPr bwMode="auto">
          <a:xfrm>
            <a:off x="2235712" y="2733010"/>
            <a:ext cx="34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9238" name="Text Box 26"/>
          <p:cNvSpPr txBox="1">
            <a:spLocks noChangeArrowheads="1"/>
          </p:cNvSpPr>
          <p:nvPr/>
        </p:nvSpPr>
        <p:spPr bwMode="auto">
          <a:xfrm>
            <a:off x="2251587" y="4144298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7970241" y="4144298"/>
            <a:ext cx="5693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150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252" name="Text Box 60"/>
          <p:cNvSpPr txBox="1">
            <a:spLocks noChangeArrowheads="1"/>
          </p:cNvSpPr>
          <p:nvPr/>
        </p:nvSpPr>
        <p:spPr bwMode="auto">
          <a:xfrm>
            <a:off x="5612208" y="3350031"/>
            <a:ext cx="2487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0" name="Line 7"/>
          <p:cNvSpPr>
            <a:spLocks noChangeShapeType="1"/>
          </p:cNvSpPr>
          <p:nvPr/>
        </p:nvSpPr>
        <p:spPr bwMode="auto">
          <a:xfrm>
            <a:off x="3820875" y="2364353"/>
            <a:ext cx="40386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9"/>
          <p:cNvSpPr>
            <a:spLocks noChangeShapeType="1"/>
          </p:cNvSpPr>
          <p:nvPr/>
        </p:nvSpPr>
        <p:spPr bwMode="auto">
          <a:xfrm flipV="1">
            <a:off x="3293806" y="2364353"/>
            <a:ext cx="533400" cy="304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10"/>
          <p:cNvSpPr>
            <a:spLocks noChangeShapeType="1"/>
          </p:cNvSpPr>
          <p:nvPr/>
        </p:nvSpPr>
        <p:spPr bwMode="auto">
          <a:xfrm>
            <a:off x="3302512" y="2848897"/>
            <a:ext cx="457200" cy="685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8"/>
          <p:cNvSpPr>
            <a:spLocks noChangeShapeType="1"/>
          </p:cNvSpPr>
          <p:nvPr/>
        </p:nvSpPr>
        <p:spPr bwMode="auto">
          <a:xfrm>
            <a:off x="3759712" y="3534697"/>
            <a:ext cx="41148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187732" y="2023735"/>
            <a:ext cx="448841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0.45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endParaRPr lang="en-US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6587" y="2108200"/>
            <a:ext cx="701101" cy="53039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89906" y="3294430"/>
            <a:ext cx="573074" cy="53039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070001" y="3202628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0.55</a:t>
            </a:r>
          </a:p>
        </p:txBody>
      </p:sp>
    </p:spTree>
    <p:extLst>
      <p:ext uri="{BB962C8B-B14F-4D97-AF65-F5344CB8AC3E}">
        <p14:creationId xmlns:p14="http://schemas.microsoft.com/office/powerpoint/2010/main" val="96054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251</TotalTime>
  <Words>1970</Words>
  <Application>Microsoft Office PowerPoint</Application>
  <PresentationFormat>Widescreen</PresentationFormat>
  <Paragraphs>389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Cambria Math</vt:lpstr>
      <vt:lpstr>Times New Roman</vt:lpstr>
      <vt:lpstr>Trebuchet MS</vt:lpstr>
      <vt:lpstr>Wingdings 3</vt:lpstr>
      <vt:lpstr>Facet</vt:lpstr>
      <vt:lpstr>ТЕОРИЈА ОДЛУЧИВАЊА</vt:lpstr>
      <vt:lpstr>Стабло одлучивања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Стабло одлучивања</vt:lpstr>
      <vt:lpstr>Стабло одлучивања</vt:lpstr>
      <vt:lpstr>PowerPoint Presentation</vt:lpstr>
      <vt:lpstr>Стабло одлучивања</vt:lpstr>
      <vt:lpstr>Анализа одлучивања са узорковањем</vt:lpstr>
      <vt:lpstr>Анализа одлучивања са узорковањем</vt:lpstr>
      <vt:lpstr>Анализа одлучивања са узорковањем</vt:lpstr>
      <vt:lpstr>Анализа одлучивања са узорковањем</vt:lpstr>
      <vt:lpstr>Анализа одлучивања са узорковањем</vt:lpstr>
      <vt:lpstr>Анализа одлучивања са узорковањем</vt:lpstr>
      <vt:lpstr>Анализа одлучивања са узорковањем</vt:lpstr>
      <vt:lpstr>Анализа одлучивања са узорковањем</vt:lpstr>
      <vt:lpstr>Анализа одлучивања са узорковањем</vt:lpstr>
      <vt:lpstr>Анализа одлучивања са узорковањем</vt:lpstr>
      <vt:lpstr>Анализа одлучивања са узорковањем</vt:lpstr>
      <vt:lpstr>Анализа одлучивања са узорковањем</vt:lpstr>
      <vt:lpstr>Анализа одлучивања са узорковањем</vt:lpstr>
      <vt:lpstr>Анализа одлучивања са узорковањем</vt:lpstr>
      <vt:lpstr>Анализа одлучивања са узорковањем</vt:lpstr>
      <vt:lpstr>Анализа одлучивања са узорковањем</vt:lpstr>
      <vt:lpstr>Анализа одлучивања са узорковањем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Стабло одлучивања</dc:title>
  <dc:creator>Bojana Zlatkovic</dc:creator>
  <cp:lastModifiedBy>Bojana Zlatkovic</cp:lastModifiedBy>
  <cp:revision>74</cp:revision>
  <dcterms:created xsi:type="dcterms:W3CDTF">2020-11-19T14:05:55Z</dcterms:created>
  <dcterms:modified xsi:type="dcterms:W3CDTF">2020-12-01T09:14:05Z</dcterms:modified>
</cp:coreProperties>
</file>